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Belleza"/>
      <p:regular r:id="rId22"/>
    </p:embeddedFont>
    <p:embeddedFont>
      <p:font typeface="Montserrat"/>
      <p:regular r:id="rId23"/>
      <p:bold r:id="rId24"/>
      <p:italic r:id="rId25"/>
      <p:boldItalic r:id="rId26"/>
    </p:embeddedFont>
    <p:embeddedFont>
      <p:font typeface="Lato"/>
      <p:regular r:id="rId27"/>
      <p:bold r:id="rId28"/>
      <p:italic r:id="rId29"/>
      <p:boldItalic r:id="rId30"/>
    </p:embeddedFont>
    <p:embeddedFont>
      <p:font typeface="Assistant"/>
      <p:regular r:id="rId31"/>
      <p:bold r:id="rId32"/>
    </p:embeddedFont>
    <p:embeddedFont>
      <p:font typeface="Book Antiqua"/>
      <p:regular r:id="rId33"/>
      <p:bold r:id="rId34"/>
      <p:italic r:id="rId35"/>
      <p:boldItalic r:id="rId36"/>
    </p:embeddedFont>
    <p:embeddedFont>
      <p:font typeface="Libre Franklin Medium"/>
      <p:regular r:id="rId37"/>
      <p:bold r:id="rId38"/>
      <p:italic r:id="rId39"/>
      <p:boldItalic r:id="rId40"/>
    </p:embeddedFont>
    <p:embeddedFont>
      <p:font typeface="Bitter"/>
      <p:regular r:id="rId41"/>
      <p:bold r:id="rId42"/>
      <p:italic r:id="rId43"/>
      <p:boldItalic r:id="rId44"/>
    </p:embeddedFont>
    <p:embeddedFont>
      <p:font typeface="Philosopher"/>
      <p:regular r:id="rId45"/>
      <p:bold r:id="rId46"/>
      <p:italic r:id="rId47"/>
      <p:boldItalic r:id="rId48"/>
    </p:embeddedFont>
    <p:embeddedFont>
      <p:font typeface="Bree Serif"/>
      <p:regular r:id="rId49"/>
    </p:embeddedFont>
    <p:embeddedFont>
      <p:font typeface="Ultra"/>
      <p:regular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jqETVEynlPFz/MHL+vvbNFW/U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ibreFranklinMedium-boldItalic.fntdata"/><Relationship Id="rId42" Type="http://schemas.openxmlformats.org/officeDocument/2006/relationships/font" Target="fonts/Bitter-bold.fntdata"/><Relationship Id="rId41" Type="http://schemas.openxmlformats.org/officeDocument/2006/relationships/font" Target="fonts/Bitter-regular.fntdata"/><Relationship Id="rId44" Type="http://schemas.openxmlformats.org/officeDocument/2006/relationships/font" Target="fonts/Bitter-boldItalic.fntdata"/><Relationship Id="rId43" Type="http://schemas.openxmlformats.org/officeDocument/2006/relationships/font" Target="fonts/Bitter-italic.fntdata"/><Relationship Id="rId46" Type="http://schemas.openxmlformats.org/officeDocument/2006/relationships/font" Target="fonts/Philosopher-bold.fntdata"/><Relationship Id="rId45" Type="http://schemas.openxmlformats.org/officeDocument/2006/relationships/font" Target="fonts/Philosopher-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hilosopher-boldItalic.fntdata"/><Relationship Id="rId47" Type="http://schemas.openxmlformats.org/officeDocument/2006/relationships/font" Target="fonts/Philosopher-italic.fntdata"/><Relationship Id="rId49" Type="http://schemas.openxmlformats.org/officeDocument/2006/relationships/font" Target="fonts/BreeSerif-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ssistant-regular.fntdata"/><Relationship Id="rId30" Type="http://schemas.openxmlformats.org/officeDocument/2006/relationships/font" Target="fonts/Lato-boldItalic.fntdata"/><Relationship Id="rId33" Type="http://schemas.openxmlformats.org/officeDocument/2006/relationships/font" Target="fonts/BookAntiqua-regular.fntdata"/><Relationship Id="rId32" Type="http://schemas.openxmlformats.org/officeDocument/2006/relationships/font" Target="fonts/Assistant-bold.fntdata"/><Relationship Id="rId35" Type="http://schemas.openxmlformats.org/officeDocument/2006/relationships/font" Target="fonts/BookAntiqua-italic.fntdata"/><Relationship Id="rId34" Type="http://schemas.openxmlformats.org/officeDocument/2006/relationships/font" Target="fonts/BookAntiqua-bold.fntdata"/><Relationship Id="rId37" Type="http://schemas.openxmlformats.org/officeDocument/2006/relationships/font" Target="fonts/LibreFranklinMedium-regular.fntdata"/><Relationship Id="rId36" Type="http://schemas.openxmlformats.org/officeDocument/2006/relationships/font" Target="fonts/BookAntiqua-boldItalic.fntdata"/><Relationship Id="rId39" Type="http://schemas.openxmlformats.org/officeDocument/2006/relationships/font" Target="fonts/LibreFranklinMedium-italic.fntdata"/><Relationship Id="rId38" Type="http://schemas.openxmlformats.org/officeDocument/2006/relationships/font" Target="fonts/LibreFranklinMedium-bold.fntdata"/><Relationship Id="rId20" Type="http://schemas.openxmlformats.org/officeDocument/2006/relationships/slide" Target="slides/slide16.xml"/><Relationship Id="rId22" Type="http://schemas.openxmlformats.org/officeDocument/2006/relationships/font" Target="fonts/Belleza-regular.fntdata"/><Relationship Id="rId21" Type="http://schemas.openxmlformats.org/officeDocument/2006/relationships/slide" Target="slides/slide17.xml"/><Relationship Id="rId24" Type="http://schemas.openxmlformats.org/officeDocument/2006/relationships/font" Target="fonts/Montserrat-bold.fntdata"/><Relationship Id="rId23" Type="http://schemas.openxmlformats.org/officeDocument/2006/relationships/font" Target="fonts/Montserrat-regular.fntdata"/><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Lato-bold.fntdata"/><Relationship Id="rId27" Type="http://schemas.openxmlformats.org/officeDocument/2006/relationships/font" Target="fonts/Lato-regular.fntdata"/><Relationship Id="rId29" Type="http://schemas.openxmlformats.org/officeDocument/2006/relationships/font" Target="fonts/Lato-italic.fntdata"/><Relationship Id="rId51" Type="http://customschemas.google.com/relationships/presentationmetadata" Target="metadata"/><Relationship Id="rId50" Type="http://schemas.openxmlformats.org/officeDocument/2006/relationships/font" Target="fonts/Ultra-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626ce17d0_2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g11626ce17d0_2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c927408507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c92740850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c92740850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c92740850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626ce17d0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11626ce17d0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626ce17d0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11626ce17d0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626ce17d0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11626ce17d0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626ce17d0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11626ce17d0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626ce17d0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11626ce17d0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1626ce17d0_2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11626ce17d0_2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626ce17d0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11626ce17d0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a5abcd6c1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2a5abcd6c1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29956544c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229956544c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1"/>
          <p:cNvSpPr txBox="1"/>
          <p:nvPr>
            <p:ph idx="11" type="ftr"/>
          </p:nvPr>
        </p:nvSpPr>
        <p:spPr>
          <a:xfrm>
            <a:off x="4037610" y="6356350"/>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8610600" y="63831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1823852" y="4658178"/>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30"/>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1823852" y="4658178"/>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2" name="Google Shape;82;p31"/>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1823852" y="4658178"/>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22"/>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1823852" y="4658178"/>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 name="Google Shape;31;p23"/>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1823852" y="4658178"/>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8" name="Google Shape;38;p24"/>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1823852" y="4658178"/>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7" name="Google Shape;47;p25"/>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0" type="dt"/>
          </p:nvPr>
        </p:nvSpPr>
        <p:spPr>
          <a:xfrm>
            <a:off x="1823852" y="4658178"/>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2" name="Google Shape;52;p26"/>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1823852" y="4658178"/>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27"/>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1823852" y="4658178"/>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p28"/>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1823852" y="4658178"/>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29"/>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 name="Google Shape;12;p20"/>
          <p:cNvPicPr preferRelativeResize="0"/>
          <p:nvPr/>
        </p:nvPicPr>
        <p:blipFill rotWithShape="1">
          <a:blip r:embed="rId1">
            <a:alphaModFix/>
          </a:blip>
          <a:srcRect b="0" l="0" r="0" t="0"/>
          <a:stretch/>
        </p:blipFill>
        <p:spPr>
          <a:xfrm>
            <a:off x="11412855" y="6078070"/>
            <a:ext cx="779145" cy="770890"/>
          </a:xfrm>
          <a:prstGeom prst="rect">
            <a:avLst/>
          </a:prstGeom>
          <a:noFill/>
          <a:ln>
            <a:noFill/>
          </a:ln>
        </p:spPr>
      </p:pic>
      <p:sp>
        <p:nvSpPr>
          <p:cNvPr id="13" name="Google Shape;13;p20"/>
          <p:cNvSpPr txBox="1"/>
          <p:nvPr/>
        </p:nvSpPr>
        <p:spPr>
          <a:xfrm>
            <a:off x="0" y="6311900"/>
            <a:ext cx="3863700" cy="537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ssistant"/>
                <a:ea typeface="Assistant"/>
                <a:cs typeface="Assistant"/>
                <a:sym typeface="Assistant"/>
              </a:rPr>
              <a:t>Edure IT™</a:t>
            </a:r>
            <a:br>
              <a:rPr b="0" i="0" lang="en-US" sz="1600" u="none" cap="none" strike="noStrike">
                <a:solidFill>
                  <a:schemeClr val="dk1"/>
                </a:solidFill>
                <a:latin typeface="Assistant"/>
                <a:ea typeface="Assistant"/>
                <a:cs typeface="Assistant"/>
                <a:sym typeface="Assistant"/>
              </a:rPr>
            </a:br>
            <a:r>
              <a:rPr b="0" i="0" lang="en-US" sz="1200" u="none" cap="none" strike="noStrike">
                <a:solidFill>
                  <a:schemeClr val="dk1"/>
                </a:solidFill>
                <a:latin typeface="Assistant"/>
                <a:ea typeface="Assistant"/>
                <a:cs typeface="Assistant"/>
                <a:sym typeface="Assistant"/>
              </a:rPr>
              <a:t>Email: management@edureit.com </a:t>
            </a:r>
            <a:r>
              <a:rPr b="0" i="0" lang="en-US" sz="1500" u="none" cap="none" strike="noStrike">
                <a:solidFill>
                  <a:schemeClr val="dk1"/>
                </a:solidFill>
                <a:latin typeface="Assistant"/>
                <a:ea typeface="Assistant"/>
                <a:cs typeface="Assistant"/>
                <a:sym typeface="Assistant"/>
              </a:rPr>
              <a:t>|</a:t>
            </a:r>
            <a:r>
              <a:rPr b="0" i="0" lang="en-US" sz="1200" u="none" cap="none" strike="noStrike">
                <a:solidFill>
                  <a:schemeClr val="dk1"/>
                </a:solidFill>
                <a:latin typeface="Assistant"/>
                <a:ea typeface="Assistant"/>
                <a:cs typeface="Assistant"/>
                <a:sym typeface="Assistant"/>
              </a:rPr>
              <a:t> Website: edureit.com</a:t>
            </a:r>
            <a:endParaRPr b="0" i="0" sz="1200" u="none" cap="none" strike="noStrike">
              <a:solidFill>
                <a:schemeClr val="dk1"/>
              </a:solidFill>
              <a:latin typeface="Assistant"/>
              <a:ea typeface="Assistant"/>
              <a:cs typeface="Assistant"/>
              <a:sym typeface="Assistant"/>
            </a:endParaRPr>
          </a:p>
        </p:txBody>
      </p:sp>
      <p:sp>
        <p:nvSpPr>
          <p:cNvPr id="14" name="Google Shape;14;p20"/>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ssistant"/>
              <a:buNone/>
              <a:defRPr b="0" i="0" sz="1200" u="none" cap="none" strike="noStrike">
                <a:solidFill>
                  <a:schemeClr val="dk1"/>
                </a:solidFill>
                <a:latin typeface="Assistant"/>
                <a:ea typeface="Assistant"/>
                <a:cs typeface="Assistant"/>
                <a:sym typeface="Assistan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12" type="sldNum"/>
          </p:nvPr>
        </p:nvSpPr>
        <p:spPr>
          <a:xfrm>
            <a:off x="8610600" y="6463515"/>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eveloper.here.com/" TargetMode="External"/><Relationship Id="rId4" Type="http://schemas.openxmlformats.org/officeDocument/2006/relationships/hyperlink" Target="https://developer.here.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evelopers.ringcentral.com/" TargetMode="External"/><Relationship Id="rId4" Type="http://schemas.openxmlformats.org/officeDocument/2006/relationships/hyperlink" Target="https://developers.ringcentra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g11626ce17d0_2_10"/>
          <p:cNvPicPr preferRelativeResize="0"/>
          <p:nvPr/>
        </p:nvPicPr>
        <p:blipFill rotWithShape="1">
          <a:blip r:embed="rId3">
            <a:alphaModFix/>
          </a:blip>
          <a:srcRect b="0" l="0" r="0" t="0"/>
          <a:stretch/>
        </p:blipFill>
        <p:spPr>
          <a:xfrm>
            <a:off x="4405498" y="1016000"/>
            <a:ext cx="3606800" cy="4826000"/>
          </a:xfrm>
          <a:prstGeom prst="rect">
            <a:avLst/>
          </a:prstGeom>
          <a:noFill/>
          <a:ln>
            <a:noFill/>
          </a:ln>
        </p:spPr>
      </p:pic>
      <p:sp>
        <p:nvSpPr>
          <p:cNvPr id="89" name="Google Shape;89;g11626ce17d0_2_10"/>
          <p:cNvSpPr/>
          <p:nvPr/>
        </p:nvSpPr>
        <p:spPr>
          <a:xfrm>
            <a:off x="0" y="0"/>
            <a:ext cx="12192000" cy="7848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500"/>
              <a:buFont typeface="Book Antiqua"/>
              <a:buNone/>
            </a:pPr>
            <a:r>
              <a:rPr b="1" i="0" lang="en-US" sz="4500" u="none" cap="none" strike="noStrike">
                <a:solidFill>
                  <a:schemeClr val="lt1"/>
                </a:solidFill>
                <a:latin typeface="Book Antiqua"/>
                <a:ea typeface="Book Antiqua"/>
                <a:cs typeface="Book Antiqua"/>
                <a:sym typeface="Book Antiqua"/>
              </a:rPr>
              <a:t>2024 Media Kit</a:t>
            </a:r>
            <a:endParaRPr b="1" i="0" sz="4500" u="none" cap="none" strike="noStrike">
              <a:solidFill>
                <a:schemeClr val="lt1"/>
              </a:solidFill>
              <a:latin typeface="Book Antiqua"/>
              <a:ea typeface="Book Antiqua"/>
              <a:cs typeface="Book Antiqua"/>
              <a:sym typeface="Book Antiqua"/>
            </a:endParaRPr>
          </a:p>
        </p:txBody>
      </p:sp>
      <p:sp>
        <p:nvSpPr>
          <p:cNvPr id="90" name="Google Shape;90;g11626ce17d0_2_10"/>
          <p:cNvSpPr/>
          <p:nvPr/>
        </p:nvSpPr>
        <p:spPr>
          <a:xfrm flipH="1">
            <a:off x="4439858" y="5842009"/>
            <a:ext cx="3312300" cy="3846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(Pronounced </a:t>
            </a:r>
            <a:r>
              <a:rPr b="0" i="0" lang="en-US" sz="1900" u="none" cap="none" strike="noStrike">
                <a:solidFill>
                  <a:srgbClr val="385623"/>
                </a:solidFill>
                <a:latin typeface="Arial"/>
                <a:ea typeface="Arial"/>
                <a:cs typeface="Arial"/>
                <a:sym typeface="Arial"/>
              </a:rPr>
              <a:t>Eh</a:t>
            </a:r>
            <a:r>
              <a:rPr b="0" i="0" lang="en-US" sz="1900" u="none" cap="none" strike="noStrike">
                <a:solidFill>
                  <a:srgbClr val="000000"/>
                </a:solidFill>
                <a:latin typeface="Arial"/>
                <a:ea typeface="Arial"/>
                <a:cs typeface="Arial"/>
                <a:sym typeface="Arial"/>
              </a:rPr>
              <a:t>-doo-</a:t>
            </a:r>
            <a:r>
              <a:rPr b="0" i="0" lang="en-US" sz="1900" u="none" cap="none" strike="noStrike">
                <a:solidFill>
                  <a:srgbClr val="FF0000"/>
                </a:solidFill>
                <a:latin typeface="Arial"/>
                <a:ea typeface="Arial"/>
                <a:cs typeface="Arial"/>
                <a:sym typeface="Arial"/>
              </a:rPr>
              <a:t>ray</a:t>
            </a:r>
            <a:r>
              <a:rPr b="0" i="0" lang="en-US" sz="1900" u="none" cap="none" strike="noStrike">
                <a:solidFill>
                  <a:srgbClr val="000000"/>
                </a:solidFill>
                <a:latin typeface="Arial"/>
                <a:ea typeface="Arial"/>
                <a:cs typeface="Arial"/>
                <a:sym typeface="Arial"/>
              </a:rPr>
              <a:t>-I-T)</a:t>
            </a:r>
            <a:endParaRPr b="0" i="0" sz="1900" u="none" cap="none" strike="noStrike">
              <a:solidFill>
                <a:schemeClr val="dk1"/>
              </a:solidFill>
              <a:latin typeface="Arial"/>
              <a:ea typeface="Arial"/>
              <a:cs typeface="Arial"/>
              <a:sym typeface="Arial"/>
            </a:endParaRPr>
          </a:p>
        </p:txBody>
      </p:sp>
      <p:sp>
        <p:nvSpPr>
          <p:cNvPr id="91" name="Google Shape;91;g11626ce17d0_2_10"/>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1200">
                <a:solidFill>
                  <a:schemeClr val="dk1"/>
                </a:solidFill>
                <a:latin typeface="Calibri"/>
                <a:ea typeface="Calibri"/>
                <a:cs typeface="Calibri"/>
                <a:sym typeface="Calibri"/>
              </a:rPr>
              <a:t>© 202</a:t>
            </a:r>
            <a:r>
              <a:rPr lang="en-US">
                <a:latin typeface="Calibri"/>
                <a:ea typeface="Calibri"/>
                <a:cs typeface="Calibri"/>
                <a:sym typeface="Calibri"/>
              </a:rPr>
              <a:t>4</a:t>
            </a:r>
            <a:r>
              <a:rPr lang="en-US" sz="1200">
                <a:solidFill>
                  <a:schemeClr val="dk1"/>
                </a:solidFill>
                <a:latin typeface="Calibri"/>
                <a:ea typeface="Calibri"/>
                <a:cs typeface="Calibri"/>
                <a:sym typeface="Calibri"/>
              </a:rPr>
              <a:t> Edure IT LLC</a:t>
            </a:r>
            <a:endParaRPr/>
          </a:p>
        </p:txBody>
      </p:sp>
      <p:sp>
        <p:nvSpPr>
          <p:cNvPr id="92" name="Google Shape;92;g11626ce17d0_2_10"/>
          <p:cNvSpPr txBox="1"/>
          <p:nvPr>
            <p:ph idx="12" type="sldNum"/>
          </p:nvPr>
        </p:nvSpPr>
        <p:spPr>
          <a:xfrm>
            <a:off x="8610600" y="6463515"/>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93" name="Google Shape;93;g11626ce17d0_2_10"/>
          <p:cNvSpPr/>
          <p:nvPr/>
        </p:nvSpPr>
        <p:spPr>
          <a:xfrm>
            <a:off x="8299049" y="1394601"/>
            <a:ext cx="1338900" cy="12801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g11626ce17d0_2_10"/>
          <p:cNvSpPr/>
          <p:nvPr/>
        </p:nvSpPr>
        <p:spPr>
          <a:xfrm>
            <a:off x="9132449" y="3035577"/>
            <a:ext cx="1699500" cy="1280100"/>
          </a:xfrm>
          <a:prstGeom prst="triangle">
            <a:avLst>
              <a:gd fmla="val 50000" name="adj"/>
            </a:avLst>
          </a:prstGeom>
          <a:solidFill>
            <a:srgbClr val="38562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g11626ce17d0_2_10"/>
          <p:cNvSpPr/>
          <p:nvPr/>
        </p:nvSpPr>
        <p:spPr>
          <a:xfrm>
            <a:off x="10463513" y="1394601"/>
            <a:ext cx="1402200" cy="1280100"/>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g11626ce17d0_2_10"/>
          <p:cNvSpPr txBox="1"/>
          <p:nvPr/>
        </p:nvSpPr>
        <p:spPr>
          <a:xfrm>
            <a:off x="559025" y="1606675"/>
            <a:ext cx="3112200" cy="2709000"/>
          </a:xfrm>
          <a:prstGeom prst="rect">
            <a:avLst/>
          </a:prstGeom>
          <a:solidFill>
            <a:srgbClr val="F3F3F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Belleza"/>
                <a:ea typeface="Belleza"/>
                <a:cs typeface="Belleza"/>
                <a:sym typeface="Belleza"/>
              </a:rPr>
              <a:t>We use </a:t>
            </a:r>
            <a:r>
              <a:rPr b="0" i="0" lang="en-US" sz="3000" u="none" cap="none" strike="noStrike">
                <a:solidFill>
                  <a:schemeClr val="dk1"/>
                </a:solidFill>
                <a:latin typeface="Bree Serif"/>
                <a:ea typeface="Bree Serif"/>
                <a:cs typeface="Bree Serif"/>
                <a:sym typeface="Bree Serif"/>
              </a:rPr>
              <a:t>information technolog</a:t>
            </a:r>
            <a:r>
              <a:rPr b="0" i="0" lang="en-US" sz="3000" u="none" cap="none" strike="noStrike">
                <a:solidFill>
                  <a:schemeClr val="dk1"/>
                </a:solidFill>
                <a:latin typeface="Libre Franklin Medium"/>
                <a:ea typeface="Libre Franklin Medium"/>
                <a:cs typeface="Libre Franklin Medium"/>
                <a:sym typeface="Libre Franklin Medium"/>
              </a:rPr>
              <a:t>y</a:t>
            </a:r>
            <a:r>
              <a:rPr b="0" i="0" lang="en-US" sz="3000" u="none" cap="none" strike="noStrike">
                <a:solidFill>
                  <a:schemeClr val="dk1"/>
                </a:solidFill>
                <a:latin typeface="Ultra"/>
                <a:ea typeface="Ultra"/>
                <a:cs typeface="Ultra"/>
                <a:sym typeface="Ultra"/>
              </a:rPr>
              <a:t> </a:t>
            </a:r>
            <a:r>
              <a:rPr b="0" i="0" lang="en-US" sz="3000" u="none" cap="none" strike="noStrike">
                <a:solidFill>
                  <a:schemeClr val="dk1"/>
                </a:solidFill>
                <a:latin typeface="Bitter"/>
                <a:ea typeface="Bitter"/>
                <a:cs typeface="Bitter"/>
                <a:sym typeface="Bitter"/>
              </a:rPr>
              <a:t>to</a:t>
            </a:r>
            <a:r>
              <a:rPr b="0" i="0" lang="en-US" sz="3000" u="none" cap="none" strike="noStrike">
                <a:solidFill>
                  <a:schemeClr val="dk1"/>
                </a:solidFill>
                <a:latin typeface="Arial"/>
                <a:ea typeface="Arial"/>
                <a:cs typeface="Arial"/>
                <a:sym typeface="Arial"/>
              </a:rPr>
              <a:t> </a:t>
            </a:r>
            <a:r>
              <a:rPr b="0" i="0" lang="en-US" sz="4000" u="none" cap="none" strike="noStrike">
                <a:solidFill>
                  <a:schemeClr val="dk1"/>
                </a:solidFill>
                <a:latin typeface="Philosopher"/>
                <a:ea typeface="Philosopher"/>
                <a:cs typeface="Philosopher"/>
                <a:sym typeface="Philosopher"/>
              </a:rPr>
              <a:t>foster human flourishing</a:t>
            </a:r>
            <a:r>
              <a:rPr b="0" i="0" lang="en-US" sz="3000" u="none" cap="none" strike="noStrike">
                <a:solidFill>
                  <a:schemeClr val="dk1"/>
                </a:solidFill>
                <a:latin typeface="Ultra"/>
                <a:ea typeface="Ultra"/>
                <a:cs typeface="Ultra"/>
                <a:sym typeface="Ultra"/>
              </a:rPr>
              <a:t>.</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c927408507_0_9"/>
          <p:cNvSpPr txBox="1"/>
          <p:nvPr/>
        </p:nvSpPr>
        <p:spPr>
          <a:xfrm>
            <a:off x="0" y="1250066"/>
            <a:ext cx="12192000" cy="4788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FF0000"/>
              </a:buClr>
              <a:buSzPts val="3000"/>
              <a:buFont typeface="Arial"/>
              <a:buNone/>
            </a:pPr>
            <a:r>
              <a:rPr b="1" lang="en-US" sz="3000">
                <a:solidFill>
                  <a:srgbClr val="385623"/>
                </a:solidFill>
                <a:latin typeface="Calibri"/>
                <a:ea typeface="Calibri"/>
                <a:cs typeface="Calibri"/>
                <a:sym typeface="Calibri"/>
              </a:rPr>
              <a:t>McDonald’s</a:t>
            </a:r>
            <a:endParaRPr b="1" i="0" sz="2800" u="none" cap="none" strike="noStrike">
              <a:solidFill>
                <a:srgbClr val="385623"/>
              </a:solidFill>
              <a:latin typeface="Calibri"/>
              <a:ea typeface="Calibri"/>
              <a:cs typeface="Calibri"/>
              <a:sym typeface="Calibri"/>
            </a:endParaRPr>
          </a:p>
        </p:txBody>
      </p:sp>
      <p:sp>
        <p:nvSpPr>
          <p:cNvPr id="182" name="Google Shape;182;g1c927408507_0_9"/>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183" name="Google Shape;183;g1c927408507_0_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4" name="Google Shape;184;g1c927408507_0_9"/>
          <p:cNvSpPr txBox="1"/>
          <p:nvPr>
            <p:ph type="title"/>
          </p:nvPr>
        </p:nvSpPr>
        <p:spPr>
          <a:xfrm>
            <a:off x="0" y="1"/>
            <a:ext cx="12192000" cy="1250100"/>
          </a:xfrm>
          <a:prstGeom prst="rect">
            <a:avLst/>
          </a:prstGeom>
          <a:solidFill>
            <a:schemeClr val="dk1"/>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Ultra"/>
              <a:buNone/>
            </a:pPr>
            <a:r>
              <a:rPr lang="en-US" sz="4000">
                <a:solidFill>
                  <a:schemeClr val="lt1"/>
                </a:solidFill>
                <a:latin typeface="Ultra"/>
                <a:ea typeface="Ultra"/>
                <a:cs typeface="Ultra"/>
                <a:sym typeface="Ultra"/>
              </a:rPr>
              <a:t>Projects</a:t>
            </a:r>
            <a:br>
              <a:rPr lang="en-US" sz="4000">
                <a:solidFill>
                  <a:schemeClr val="lt1"/>
                </a:solidFill>
                <a:latin typeface="Ultra"/>
                <a:ea typeface="Ultra"/>
                <a:cs typeface="Ultra"/>
                <a:sym typeface="Ultra"/>
              </a:rPr>
            </a:br>
            <a:r>
              <a:rPr lang="en-US" sz="4000">
                <a:solidFill>
                  <a:schemeClr val="lt1"/>
                </a:solidFill>
                <a:latin typeface="Ultra"/>
                <a:ea typeface="Ultra"/>
                <a:cs typeface="Ultra"/>
                <a:sym typeface="Ultra"/>
              </a:rPr>
              <a:t>Our History</a:t>
            </a:r>
            <a:endParaRPr sz="4000">
              <a:solidFill>
                <a:schemeClr val="lt1"/>
              </a:solidFill>
              <a:latin typeface="Ultra"/>
              <a:ea typeface="Ultra"/>
              <a:cs typeface="Ultra"/>
              <a:sym typeface="Ultra"/>
            </a:endParaRPr>
          </a:p>
        </p:txBody>
      </p:sp>
      <p:sp>
        <p:nvSpPr>
          <p:cNvPr id="185" name="Google Shape;185;g1c927408507_0_9"/>
          <p:cNvSpPr txBox="1"/>
          <p:nvPr/>
        </p:nvSpPr>
        <p:spPr>
          <a:xfrm>
            <a:off x="843150" y="1728850"/>
            <a:ext cx="10505700" cy="3935700"/>
          </a:xfrm>
          <a:prstGeom prst="rect">
            <a:avLst/>
          </a:prstGeom>
          <a:noFill/>
          <a:ln>
            <a:noFill/>
          </a:ln>
        </p:spPr>
        <p:txBody>
          <a:bodyPr anchorCtr="0" anchor="t" bIns="45700" lIns="91425" spcFirstLastPara="1" rIns="91425" wrap="square" tIns="45700">
            <a:spAutoFit/>
          </a:bodyPr>
          <a:lstStyle/>
          <a:p>
            <a:pPr indent="-368300" lvl="0" marL="457200" marR="0" rtl="0" algn="l">
              <a:lnSpc>
                <a:spcPct val="115000"/>
              </a:lnSpc>
              <a:spcBef>
                <a:spcPts val="0"/>
              </a:spcBef>
              <a:spcAft>
                <a:spcPts val="0"/>
              </a:spcAft>
              <a:buClr>
                <a:schemeClr val="dk1"/>
              </a:buClr>
              <a:buSzPts val="2200"/>
              <a:buFont typeface="Assistant"/>
              <a:buChar char="●"/>
            </a:pPr>
            <a:r>
              <a:rPr b="0" i="0" lang="en-US" sz="2200" u="none" cap="none" strike="noStrike">
                <a:solidFill>
                  <a:schemeClr val="dk1"/>
                </a:solidFill>
                <a:highlight>
                  <a:srgbClr val="FFFFFF"/>
                </a:highlight>
                <a:latin typeface="Assistant"/>
                <a:ea typeface="Assistant"/>
                <a:cs typeface="Assistant"/>
                <a:sym typeface="Assistant"/>
              </a:rPr>
              <a:t>Collaborated with Capgemini to enhance and upgrade </a:t>
            </a:r>
            <a:r>
              <a:rPr lang="en-US" sz="2200">
                <a:solidFill>
                  <a:schemeClr val="dk1"/>
                </a:solidFill>
                <a:highlight>
                  <a:srgbClr val="FFFFFF"/>
                </a:highlight>
                <a:latin typeface="Assistant"/>
                <a:ea typeface="Assistant"/>
                <a:cs typeface="Assistant"/>
                <a:sym typeface="Assistant"/>
              </a:rPr>
              <a:t>McDonald's</a:t>
            </a:r>
            <a:r>
              <a:rPr b="0" i="0" lang="en-US" sz="2200" u="none" cap="none" strike="noStrike">
                <a:solidFill>
                  <a:schemeClr val="dk1"/>
                </a:solidFill>
                <a:highlight>
                  <a:srgbClr val="FFFFFF"/>
                </a:highlight>
                <a:latin typeface="Assistant"/>
                <a:ea typeface="Assistant"/>
                <a:cs typeface="Assistant"/>
                <a:sym typeface="Assistant"/>
              </a:rPr>
              <a:t> software for processing fast food orders from c++ to the latest .NET Core Web API application and RavenDb database. </a:t>
            </a:r>
            <a:endParaRPr b="0" i="0" sz="2200" u="none" cap="none" strike="noStrike">
              <a:solidFill>
                <a:schemeClr val="dk1"/>
              </a:solidFill>
              <a:highlight>
                <a:srgbClr val="FFFFFF"/>
              </a:highlight>
              <a:latin typeface="Assistant"/>
              <a:ea typeface="Assistant"/>
              <a:cs typeface="Assistant"/>
              <a:sym typeface="Assistant"/>
            </a:endParaRPr>
          </a:p>
          <a:p>
            <a:pPr indent="-368300" lvl="0" marL="457200" marR="0" rtl="0" algn="l">
              <a:lnSpc>
                <a:spcPct val="115000"/>
              </a:lnSpc>
              <a:spcBef>
                <a:spcPts val="0"/>
              </a:spcBef>
              <a:spcAft>
                <a:spcPts val="0"/>
              </a:spcAft>
              <a:buClr>
                <a:schemeClr val="dk1"/>
              </a:buClr>
              <a:buSzPts val="2200"/>
              <a:buFont typeface="Assistant"/>
              <a:buChar char="●"/>
            </a:pPr>
            <a:r>
              <a:rPr b="0" i="0" lang="en-US" sz="2200" u="none" cap="none" strike="noStrike">
                <a:solidFill>
                  <a:schemeClr val="dk1"/>
                </a:solidFill>
                <a:highlight>
                  <a:srgbClr val="FFFFFF"/>
                </a:highlight>
                <a:latin typeface="Assistant"/>
                <a:ea typeface="Assistant"/>
                <a:cs typeface="Assistant"/>
                <a:sym typeface="Assistant"/>
              </a:rPr>
              <a:t>Worked on RavenDb infrastructure setup, node cluster, and security using server and client certificates.</a:t>
            </a:r>
            <a:endParaRPr b="0" i="0" sz="2200" u="none" cap="none" strike="noStrike">
              <a:solidFill>
                <a:schemeClr val="dk1"/>
              </a:solidFill>
              <a:highlight>
                <a:srgbClr val="FFFFFF"/>
              </a:highlight>
              <a:latin typeface="Assistant"/>
              <a:ea typeface="Assistant"/>
              <a:cs typeface="Assistant"/>
              <a:sym typeface="Assistant"/>
            </a:endParaRPr>
          </a:p>
          <a:p>
            <a:pPr indent="-368300" lvl="0" marL="457200" marR="0" rtl="0" algn="l">
              <a:lnSpc>
                <a:spcPct val="115000"/>
              </a:lnSpc>
              <a:spcBef>
                <a:spcPts val="0"/>
              </a:spcBef>
              <a:spcAft>
                <a:spcPts val="0"/>
              </a:spcAft>
              <a:buClr>
                <a:schemeClr val="dk1"/>
              </a:buClr>
              <a:buSzPts val="2200"/>
              <a:buFont typeface="Assistant"/>
              <a:buChar char="●"/>
            </a:pPr>
            <a:r>
              <a:rPr b="0" i="0" lang="en-US" sz="2200" u="none" cap="none" strike="noStrike">
                <a:solidFill>
                  <a:schemeClr val="dk1"/>
                </a:solidFill>
                <a:highlight>
                  <a:srgbClr val="FFFFFF"/>
                </a:highlight>
                <a:latin typeface="Assistant"/>
                <a:ea typeface="Assistant"/>
                <a:cs typeface="Assistant"/>
                <a:sym typeface="Assistant"/>
              </a:rPr>
              <a:t>Implemented c#, .NET Core Web API code to process orders of food products, using  MediatR handlers and requests, AutoMapper profiles and mapping models, and Fluent Validators.</a:t>
            </a:r>
            <a:endParaRPr b="0" i="0" sz="2200" u="none" cap="none" strike="noStrike">
              <a:solidFill>
                <a:schemeClr val="dk1"/>
              </a:solidFill>
              <a:highlight>
                <a:srgbClr val="FFFFFF"/>
              </a:highlight>
              <a:latin typeface="Assistant"/>
              <a:ea typeface="Assistant"/>
              <a:cs typeface="Assistant"/>
              <a:sym typeface="Assistant"/>
            </a:endParaRPr>
          </a:p>
          <a:p>
            <a:pPr indent="-368300" lvl="0" marL="457200" marR="0" rtl="0" algn="l">
              <a:lnSpc>
                <a:spcPct val="115000"/>
              </a:lnSpc>
              <a:spcBef>
                <a:spcPts val="0"/>
              </a:spcBef>
              <a:spcAft>
                <a:spcPts val="0"/>
              </a:spcAft>
              <a:buClr>
                <a:schemeClr val="dk1"/>
              </a:buClr>
              <a:buSzPts val="2200"/>
              <a:buFont typeface="Assistant"/>
              <a:buChar char="●"/>
            </a:pPr>
            <a:r>
              <a:rPr b="0" i="0" lang="en-US" sz="2200" u="none" cap="none" strike="noStrike">
                <a:solidFill>
                  <a:schemeClr val="dk1"/>
                </a:solidFill>
                <a:highlight>
                  <a:srgbClr val="FFFFFF"/>
                </a:highlight>
                <a:latin typeface="Assistant"/>
                <a:ea typeface="Assistant"/>
                <a:cs typeface="Assistant"/>
                <a:sym typeface="Assistant"/>
              </a:rPr>
              <a:t>Wrote unit tests with XUnit to test public methods in Repositories and Services.</a:t>
            </a:r>
            <a:endParaRPr b="0" i="0" sz="2200" u="none" cap="none" strike="noStrike">
              <a:solidFill>
                <a:schemeClr val="dk1"/>
              </a:solidFill>
              <a:highlight>
                <a:srgbClr val="FFFFFF"/>
              </a:highlight>
              <a:latin typeface="Assistant"/>
              <a:ea typeface="Assistant"/>
              <a:cs typeface="Assistant"/>
              <a:sym typeface="Assistant"/>
            </a:endParaRPr>
          </a:p>
          <a:p>
            <a:pPr indent="-368300" lvl="0" marL="457200" marR="0" rtl="0" algn="l">
              <a:lnSpc>
                <a:spcPct val="115000"/>
              </a:lnSpc>
              <a:spcBef>
                <a:spcPts val="0"/>
              </a:spcBef>
              <a:spcAft>
                <a:spcPts val="0"/>
              </a:spcAft>
              <a:buClr>
                <a:schemeClr val="dk1"/>
              </a:buClr>
              <a:buSzPts val="2200"/>
              <a:buFont typeface="Assistant"/>
              <a:buChar char="●"/>
            </a:pPr>
            <a:r>
              <a:rPr b="0" i="0" lang="en-US" sz="2200" u="none" cap="none" strike="noStrike">
                <a:solidFill>
                  <a:schemeClr val="dk1"/>
                </a:solidFill>
                <a:highlight>
                  <a:srgbClr val="FFFFFF"/>
                </a:highlight>
                <a:latin typeface="Assistant"/>
                <a:ea typeface="Assistant"/>
                <a:cs typeface="Assistant"/>
                <a:sym typeface="Assistant"/>
              </a:rPr>
              <a:t>Provided documentation throughout the process of upgrading from c++ to .Net Core.</a:t>
            </a:r>
            <a:endParaRPr b="0" i="0" sz="2200" u="none" cap="none" strike="noStrike">
              <a:solidFill>
                <a:schemeClr val="dk1"/>
              </a:solidFill>
              <a:highlight>
                <a:srgbClr val="FFFFFF"/>
              </a:highlight>
              <a:latin typeface="Assistant"/>
              <a:ea typeface="Assistant"/>
              <a:cs typeface="Assistant"/>
              <a:sym typeface="Assistan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c927408507_0_0"/>
          <p:cNvSpPr txBox="1"/>
          <p:nvPr>
            <p:ph type="title"/>
          </p:nvPr>
        </p:nvSpPr>
        <p:spPr>
          <a:xfrm>
            <a:off x="0" y="1"/>
            <a:ext cx="12192000" cy="1250100"/>
          </a:xfrm>
          <a:prstGeom prst="rect">
            <a:avLst/>
          </a:prstGeom>
          <a:solidFill>
            <a:srgbClr val="385623"/>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Ultra"/>
              <a:buNone/>
            </a:pPr>
            <a:r>
              <a:rPr lang="en-US" sz="4000">
                <a:solidFill>
                  <a:schemeClr val="lt1"/>
                </a:solidFill>
                <a:latin typeface="Ultra"/>
                <a:ea typeface="Ultra"/>
                <a:cs typeface="Ultra"/>
                <a:sym typeface="Ultra"/>
              </a:rPr>
              <a:t>Projects</a:t>
            </a:r>
            <a:br>
              <a:rPr lang="en-US" sz="4000">
                <a:solidFill>
                  <a:schemeClr val="lt1"/>
                </a:solidFill>
                <a:latin typeface="Ultra"/>
                <a:ea typeface="Ultra"/>
                <a:cs typeface="Ultra"/>
                <a:sym typeface="Ultra"/>
              </a:rPr>
            </a:br>
            <a:r>
              <a:rPr lang="en-US" sz="4000">
                <a:solidFill>
                  <a:schemeClr val="lt1"/>
                </a:solidFill>
                <a:latin typeface="Ultra"/>
                <a:ea typeface="Ultra"/>
                <a:cs typeface="Ultra"/>
                <a:sym typeface="Ultra"/>
              </a:rPr>
              <a:t>Our History</a:t>
            </a:r>
            <a:endParaRPr sz="4000">
              <a:solidFill>
                <a:schemeClr val="lt1"/>
              </a:solidFill>
              <a:latin typeface="Ultra"/>
              <a:ea typeface="Ultra"/>
              <a:cs typeface="Ultra"/>
              <a:sym typeface="Ultra"/>
            </a:endParaRPr>
          </a:p>
        </p:txBody>
      </p:sp>
      <p:sp>
        <p:nvSpPr>
          <p:cNvPr id="191" name="Google Shape;191;g1c927408507_0_0"/>
          <p:cNvSpPr txBox="1"/>
          <p:nvPr/>
        </p:nvSpPr>
        <p:spPr>
          <a:xfrm>
            <a:off x="0" y="1250066"/>
            <a:ext cx="12192000" cy="4788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FF0000"/>
              </a:buClr>
              <a:buSzPts val="3000"/>
              <a:buFont typeface="Arial"/>
              <a:buNone/>
            </a:pPr>
            <a:r>
              <a:rPr b="1" i="0" lang="en-US" sz="3000" u="none" cap="none" strike="noStrike">
                <a:solidFill>
                  <a:srgbClr val="385623"/>
                </a:solidFill>
                <a:latin typeface="Calibri"/>
                <a:ea typeface="Calibri"/>
                <a:cs typeface="Calibri"/>
                <a:sym typeface="Calibri"/>
              </a:rPr>
              <a:t>Limeade</a:t>
            </a:r>
            <a:endParaRPr b="1" i="0" sz="2800" u="none" cap="none" strike="noStrike">
              <a:solidFill>
                <a:srgbClr val="385623"/>
              </a:solidFill>
              <a:latin typeface="Calibri"/>
              <a:ea typeface="Calibri"/>
              <a:cs typeface="Calibri"/>
              <a:sym typeface="Calibri"/>
            </a:endParaRPr>
          </a:p>
        </p:txBody>
      </p:sp>
      <p:sp>
        <p:nvSpPr>
          <p:cNvPr id="192" name="Google Shape;192;g1c927408507_0_0"/>
          <p:cNvSpPr txBox="1"/>
          <p:nvPr/>
        </p:nvSpPr>
        <p:spPr>
          <a:xfrm>
            <a:off x="0" y="1728850"/>
            <a:ext cx="6153300" cy="45252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chemeClr val="dk1"/>
              </a:buClr>
              <a:buSzPts val="1800"/>
              <a:buFont typeface="Assistant"/>
              <a:buChar char="●"/>
            </a:pPr>
            <a:r>
              <a:rPr b="0" i="0" lang="en-US" sz="1800" u="none" cap="none" strike="noStrike">
                <a:solidFill>
                  <a:schemeClr val="dk1"/>
                </a:solidFill>
                <a:latin typeface="Assistant"/>
                <a:ea typeface="Assistant"/>
                <a:cs typeface="Assistant"/>
                <a:sym typeface="Assistant"/>
              </a:rPr>
              <a:t>Implemented c#, .NET Core middleware code to make api calls using Authorization Code flow for user authentication in Auth0.</a:t>
            </a:r>
            <a:endParaRPr b="0" i="0" sz="1800" u="none" cap="none" strike="noStrike">
              <a:solidFill>
                <a:schemeClr val="dk1"/>
              </a:solidFill>
              <a:latin typeface="Assistant"/>
              <a:ea typeface="Assistant"/>
              <a:cs typeface="Assistant"/>
              <a:sym typeface="Assistant"/>
            </a:endParaRPr>
          </a:p>
          <a:p>
            <a:pPr indent="-342900" lvl="0" marL="457200" marR="0" rtl="0" algn="l">
              <a:lnSpc>
                <a:spcPct val="100000"/>
              </a:lnSpc>
              <a:spcBef>
                <a:spcPts val="0"/>
              </a:spcBef>
              <a:spcAft>
                <a:spcPts val="0"/>
              </a:spcAft>
              <a:buClr>
                <a:schemeClr val="dk1"/>
              </a:buClr>
              <a:buSzPts val="1800"/>
              <a:buFont typeface="Assistant"/>
              <a:buChar char="●"/>
            </a:pPr>
            <a:r>
              <a:rPr b="0" i="0" lang="en-US" sz="1800" u="none" cap="none" strike="noStrike">
                <a:solidFill>
                  <a:schemeClr val="dk1"/>
                </a:solidFill>
                <a:latin typeface="Assistant"/>
                <a:ea typeface="Assistant"/>
                <a:cs typeface="Assistant"/>
                <a:sym typeface="Assistant"/>
              </a:rPr>
              <a:t>Created an azure functions application in .NET Core to detect events from event service to rehire, purge, terminate, update user email address, change passwords, and send emails via Auth0 management API. </a:t>
            </a:r>
            <a:endParaRPr b="0" i="0" sz="1800" u="none" cap="none" strike="noStrike">
              <a:solidFill>
                <a:schemeClr val="dk1"/>
              </a:solidFill>
              <a:latin typeface="Assistant"/>
              <a:ea typeface="Assistant"/>
              <a:cs typeface="Assistant"/>
              <a:sym typeface="Assistant"/>
            </a:endParaRPr>
          </a:p>
          <a:p>
            <a:pPr indent="-342900" lvl="0" marL="457200" marR="0" rtl="0" algn="l">
              <a:lnSpc>
                <a:spcPct val="100000"/>
              </a:lnSpc>
              <a:spcBef>
                <a:spcPts val="0"/>
              </a:spcBef>
              <a:spcAft>
                <a:spcPts val="0"/>
              </a:spcAft>
              <a:buClr>
                <a:schemeClr val="dk1"/>
              </a:buClr>
              <a:buSzPts val="1800"/>
              <a:buFont typeface="Assistant"/>
              <a:buChar char="●"/>
            </a:pPr>
            <a:r>
              <a:rPr b="0" i="0" lang="en-US" sz="1800" u="none" cap="none" strike="noStrike">
                <a:solidFill>
                  <a:schemeClr val="dk1"/>
                </a:solidFill>
                <a:latin typeface="Assistant"/>
                <a:ea typeface="Assistant"/>
                <a:cs typeface="Assistant"/>
                <a:sym typeface="Assistant"/>
              </a:rPr>
              <a:t>Create a nodeJs application to export tenant.yml file from Auth0, modify user’s claims in a post login action, modified users after post-user-registration actions, adaptive multi-factor authentication rules, run jest unit tests, and handle and log errors using Azure application insights. </a:t>
            </a:r>
            <a:endParaRPr b="0" i="0" sz="1800" u="none" cap="none" strike="noStrike">
              <a:solidFill>
                <a:schemeClr val="dk1"/>
              </a:solidFill>
              <a:latin typeface="Assistant"/>
              <a:ea typeface="Assistant"/>
              <a:cs typeface="Assistant"/>
              <a:sym typeface="Assistant"/>
            </a:endParaRPr>
          </a:p>
          <a:p>
            <a:pPr indent="-342900" lvl="0" marL="457200" marR="0" rtl="0" algn="l">
              <a:lnSpc>
                <a:spcPct val="100000"/>
              </a:lnSpc>
              <a:spcBef>
                <a:spcPts val="0"/>
              </a:spcBef>
              <a:spcAft>
                <a:spcPts val="0"/>
              </a:spcAft>
              <a:buClr>
                <a:schemeClr val="dk1"/>
              </a:buClr>
              <a:buSzPts val="1800"/>
              <a:buFont typeface="Assistant"/>
              <a:buChar char="●"/>
            </a:pPr>
            <a:r>
              <a:rPr b="0" i="0" lang="en-US" sz="1800" u="none" cap="none" strike="noStrike">
                <a:solidFill>
                  <a:schemeClr val="dk1"/>
                </a:solidFill>
                <a:latin typeface="Assistant"/>
                <a:ea typeface="Assistant"/>
                <a:cs typeface="Assistant"/>
                <a:sym typeface="Assistant"/>
              </a:rPr>
              <a:t>Create Azure DevOps pipelines to import Auth0 configuration to dev, staging, sandbox, and production environments via Auth0 deploy cli tool .</a:t>
            </a:r>
            <a:endParaRPr b="0" i="0" sz="1800" u="none" cap="none" strike="noStrike">
              <a:solidFill>
                <a:schemeClr val="dk1"/>
              </a:solidFill>
              <a:latin typeface="Assistant"/>
              <a:ea typeface="Assistant"/>
              <a:cs typeface="Assistant"/>
              <a:sym typeface="Assistant"/>
            </a:endParaRPr>
          </a:p>
        </p:txBody>
      </p:sp>
      <p:sp>
        <p:nvSpPr>
          <p:cNvPr id="193" name="Google Shape;193;g1c927408507_0_0"/>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194" name="Google Shape;194;g1c927408507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5" name="Google Shape;195;g1c927408507_0_0"/>
          <p:cNvSpPr txBox="1"/>
          <p:nvPr/>
        </p:nvSpPr>
        <p:spPr>
          <a:xfrm>
            <a:off x="6176000" y="1846875"/>
            <a:ext cx="6015900" cy="37494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15000"/>
              </a:lnSpc>
              <a:spcBef>
                <a:spcPts val="0"/>
              </a:spcBef>
              <a:spcAft>
                <a:spcPts val="0"/>
              </a:spcAft>
              <a:buClr>
                <a:schemeClr val="dk1"/>
              </a:buClr>
              <a:buSzPts val="1800"/>
              <a:buFont typeface="Assistant"/>
              <a:buChar char="●"/>
            </a:pPr>
            <a:r>
              <a:rPr b="0" i="0" lang="en-US" sz="1800" u="none" cap="none" strike="noStrike">
                <a:solidFill>
                  <a:schemeClr val="dk1"/>
                </a:solidFill>
                <a:highlight>
                  <a:srgbClr val="FFFFFF"/>
                </a:highlight>
                <a:latin typeface="Assistant"/>
                <a:ea typeface="Assistant"/>
                <a:cs typeface="Assistant"/>
                <a:sym typeface="Assistant"/>
              </a:rPr>
              <a:t> Create Azure DevOps pipelines to deploy Azure Application insights to dev, staging, sandbox and production environments via azure arm-template.</a:t>
            </a:r>
            <a:endParaRPr b="0" i="0" sz="1800" u="none" cap="none" strike="noStrike">
              <a:solidFill>
                <a:schemeClr val="dk1"/>
              </a:solidFill>
              <a:highlight>
                <a:srgbClr val="FFFFFF"/>
              </a:highlight>
              <a:latin typeface="Assistant"/>
              <a:ea typeface="Assistant"/>
              <a:cs typeface="Assistant"/>
              <a:sym typeface="Assistant"/>
            </a:endParaRPr>
          </a:p>
          <a:p>
            <a:pPr indent="-342900" lvl="0" marL="457200" marR="0" rtl="0" algn="l">
              <a:lnSpc>
                <a:spcPct val="115000"/>
              </a:lnSpc>
              <a:spcBef>
                <a:spcPts val="0"/>
              </a:spcBef>
              <a:spcAft>
                <a:spcPts val="0"/>
              </a:spcAft>
              <a:buClr>
                <a:schemeClr val="dk1"/>
              </a:buClr>
              <a:buSzPts val="1800"/>
              <a:buFont typeface="Assistant"/>
              <a:buChar char="●"/>
            </a:pPr>
            <a:r>
              <a:rPr b="0" i="0" lang="en-US" sz="1800" u="none" cap="none" strike="noStrike">
                <a:solidFill>
                  <a:schemeClr val="dk1"/>
                </a:solidFill>
                <a:highlight>
                  <a:srgbClr val="FFFFFF"/>
                </a:highlight>
                <a:latin typeface="Assistant"/>
                <a:ea typeface="Assistant"/>
                <a:cs typeface="Assistant"/>
                <a:sym typeface="Assistant"/>
              </a:rPr>
              <a:t> Implemented localization by adding middleware, utilizing .resx resource files and inheriting from IStringLocalizer.</a:t>
            </a:r>
            <a:endParaRPr b="0" i="0" sz="1800" u="none" cap="none" strike="noStrike">
              <a:solidFill>
                <a:schemeClr val="dk1"/>
              </a:solidFill>
              <a:highlight>
                <a:srgbClr val="FFFFFF"/>
              </a:highlight>
              <a:latin typeface="Assistant"/>
              <a:ea typeface="Assistant"/>
              <a:cs typeface="Assistant"/>
              <a:sym typeface="Assistant"/>
            </a:endParaRPr>
          </a:p>
          <a:p>
            <a:pPr indent="-342900" lvl="0" marL="457200" marR="0" rtl="0" algn="l">
              <a:lnSpc>
                <a:spcPct val="115000"/>
              </a:lnSpc>
              <a:spcBef>
                <a:spcPts val="0"/>
              </a:spcBef>
              <a:spcAft>
                <a:spcPts val="0"/>
              </a:spcAft>
              <a:buClr>
                <a:schemeClr val="dk1"/>
              </a:buClr>
              <a:buSzPts val="1800"/>
              <a:buFont typeface="Assistant"/>
              <a:buChar char="●"/>
            </a:pPr>
            <a:r>
              <a:rPr b="0" i="0" lang="en-US" sz="1800" u="none" cap="none" strike="noStrike">
                <a:solidFill>
                  <a:schemeClr val="dk1"/>
                </a:solidFill>
                <a:highlight>
                  <a:srgbClr val="FFFFFF"/>
                </a:highlight>
                <a:latin typeface="Assistant"/>
                <a:ea typeface="Assistant"/>
                <a:cs typeface="Assistant"/>
                <a:sym typeface="Assistant"/>
              </a:rPr>
              <a:t> Create models in Azure Cosmos Db to create and update registration configurations of various models.</a:t>
            </a:r>
            <a:endParaRPr b="0" i="0" sz="1800" u="none" cap="none" strike="noStrike">
              <a:solidFill>
                <a:schemeClr val="dk1"/>
              </a:solidFill>
              <a:highlight>
                <a:srgbClr val="FFFFFF"/>
              </a:highlight>
              <a:latin typeface="Assistant"/>
              <a:ea typeface="Assistant"/>
              <a:cs typeface="Assistant"/>
              <a:sym typeface="Assistant"/>
            </a:endParaRPr>
          </a:p>
          <a:p>
            <a:pPr indent="-342900" lvl="0" marL="457200" marR="0" rtl="0" algn="l">
              <a:lnSpc>
                <a:spcPct val="100000"/>
              </a:lnSpc>
              <a:spcBef>
                <a:spcPts val="0"/>
              </a:spcBef>
              <a:spcAft>
                <a:spcPts val="0"/>
              </a:spcAft>
              <a:buClr>
                <a:schemeClr val="dk1"/>
              </a:buClr>
              <a:buSzPts val="1800"/>
              <a:buFont typeface="Assistant"/>
              <a:buChar char="●"/>
            </a:pPr>
            <a:r>
              <a:rPr b="0" i="0" lang="en-US" sz="1800" u="none" cap="none" strike="noStrike">
                <a:solidFill>
                  <a:schemeClr val="dk1"/>
                </a:solidFill>
                <a:highlight>
                  <a:srgbClr val="FFFFFF"/>
                </a:highlight>
                <a:latin typeface="Assistant"/>
                <a:ea typeface="Assistant"/>
                <a:cs typeface="Assistant"/>
                <a:sym typeface="Assistant"/>
              </a:rPr>
              <a:t>Provide documentation, comments, notes, and readMe files, so future developers could rapidly get up to speed, run tests, and contribute to the newly created .NET Core and nodeJs projects for interfacing Auth0</a:t>
            </a:r>
            <a:endParaRPr b="0" i="0" sz="1800" u="none" cap="none" strike="noStrike">
              <a:solidFill>
                <a:schemeClr val="dk1"/>
              </a:solidFill>
              <a:latin typeface="Assistant"/>
              <a:ea typeface="Assistant"/>
              <a:cs typeface="Assistant"/>
              <a:sym typeface="Assistan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1626ce17d0_0_13"/>
          <p:cNvSpPr txBox="1"/>
          <p:nvPr/>
        </p:nvSpPr>
        <p:spPr>
          <a:xfrm>
            <a:off x="0" y="1250066"/>
            <a:ext cx="12192000" cy="4788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FF0000"/>
              </a:buClr>
              <a:buSzPts val="3000"/>
              <a:buFont typeface="Arial"/>
              <a:buNone/>
            </a:pPr>
            <a:r>
              <a:rPr b="1" i="0" lang="en-US" sz="3000" u="none" cap="none" strike="noStrike">
                <a:solidFill>
                  <a:srgbClr val="385623"/>
                </a:solidFill>
                <a:latin typeface="Calibri"/>
                <a:ea typeface="Calibri"/>
                <a:cs typeface="Calibri"/>
                <a:sym typeface="Calibri"/>
              </a:rPr>
              <a:t>RSM</a:t>
            </a:r>
            <a:endParaRPr b="1" i="0" sz="2800" u="none" cap="none" strike="noStrike">
              <a:solidFill>
                <a:srgbClr val="385623"/>
              </a:solidFill>
              <a:latin typeface="Calibri"/>
              <a:ea typeface="Calibri"/>
              <a:cs typeface="Calibri"/>
              <a:sym typeface="Calibri"/>
            </a:endParaRPr>
          </a:p>
        </p:txBody>
      </p:sp>
      <p:sp>
        <p:nvSpPr>
          <p:cNvPr id="201" name="Google Shape;201;g11626ce17d0_0_13"/>
          <p:cNvSpPr txBox="1"/>
          <p:nvPr/>
        </p:nvSpPr>
        <p:spPr>
          <a:xfrm>
            <a:off x="0" y="1728850"/>
            <a:ext cx="6124200" cy="3965100"/>
          </a:xfrm>
          <a:prstGeom prst="rect">
            <a:avLst/>
          </a:prstGeom>
          <a:noFill/>
          <a:ln>
            <a:noFill/>
          </a:ln>
        </p:spPr>
        <p:txBody>
          <a:bodyPr anchorCtr="0" anchor="t" bIns="45700" lIns="91425" spcFirstLastPara="1" rIns="91425" wrap="square" tIns="45700">
            <a:spAutoFit/>
          </a:bodyPr>
          <a:lstStyle/>
          <a:p>
            <a:pPr indent="-336550" lvl="0" marL="457200" marR="0" rtl="0" algn="l">
              <a:lnSpc>
                <a:spcPct val="115000"/>
              </a:lnSpc>
              <a:spcBef>
                <a:spcPts val="0"/>
              </a:spcBef>
              <a:spcAft>
                <a:spcPts val="0"/>
              </a:spcAft>
              <a:buClr>
                <a:schemeClr val="dk1"/>
              </a:buClr>
              <a:buSzPts val="1700"/>
              <a:buFont typeface="Assistant"/>
              <a:buChar char="●"/>
            </a:pPr>
            <a:r>
              <a:rPr b="0" i="0" lang="en-US" sz="1700" u="none" cap="none" strike="noStrike">
                <a:solidFill>
                  <a:schemeClr val="dk1"/>
                </a:solidFill>
                <a:highlight>
                  <a:srgbClr val="FFFFFF"/>
                </a:highlight>
                <a:latin typeface="Assistant"/>
                <a:ea typeface="Assistant"/>
                <a:cs typeface="Assistant"/>
                <a:sym typeface="Assistant"/>
              </a:rPr>
              <a:t>Utilizing an existing template structure, I created a visual studio c# solution with odata api project in .NET 5 and Odata 7.5.8, data access layer, entity framework model, service, repository class libraries, and XUnit tests.</a:t>
            </a:r>
            <a:endParaRPr b="0" i="0" sz="1700" u="none" cap="none" strike="noStrike">
              <a:solidFill>
                <a:schemeClr val="dk1"/>
              </a:solidFill>
              <a:highlight>
                <a:srgbClr val="FFFFFF"/>
              </a:highlight>
              <a:latin typeface="Assistant"/>
              <a:ea typeface="Assistant"/>
              <a:cs typeface="Assistant"/>
              <a:sym typeface="Assistant"/>
            </a:endParaRPr>
          </a:p>
          <a:p>
            <a:pPr indent="-336550" lvl="0" marL="457200" marR="0" rtl="0" algn="l">
              <a:lnSpc>
                <a:spcPct val="115000"/>
              </a:lnSpc>
              <a:spcBef>
                <a:spcPts val="0"/>
              </a:spcBef>
              <a:spcAft>
                <a:spcPts val="0"/>
              </a:spcAft>
              <a:buClr>
                <a:schemeClr val="dk1"/>
              </a:buClr>
              <a:buSzPts val="1700"/>
              <a:buFont typeface="Assistant"/>
              <a:buChar char="●"/>
            </a:pPr>
            <a:r>
              <a:rPr b="0" i="0" lang="en-US" sz="1700" u="none" cap="none" strike="noStrike">
                <a:solidFill>
                  <a:schemeClr val="dk1"/>
                </a:solidFill>
                <a:highlight>
                  <a:srgbClr val="FFFFFF"/>
                </a:highlight>
                <a:latin typeface="Assistant"/>
                <a:ea typeface="Assistant"/>
                <a:cs typeface="Assistant"/>
                <a:sym typeface="Assistant"/>
              </a:rPr>
              <a:t>Created a database project solution and subscriber solution.</a:t>
            </a:r>
            <a:endParaRPr b="0" i="0" sz="1700" u="none" cap="none" strike="noStrike">
              <a:solidFill>
                <a:schemeClr val="dk1"/>
              </a:solidFill>
              <a:highlight>
                <a:srgbClr val="FFFFFF"/>
              </a:highlight>
              <a:latin typeface="Assistant"/>
              <a:ea typeface="Assistant"/>
              <a:cs typeface="Assistant"/>
              <a:sym typeface="Assistant"/>
            </a:endParaRPr>
          </a:p>
          <a:p>
            <a:pPr indent="-336550" lvl="0" marL="457200" marR="0" rtl="0" algn="l">
              <a:lnSpc>
                <a:spcPct val="115000"/>
              </a:lnSpc>
              <a:spcBef>
                <a:spcPts val="0"/>
              </a:spcBef>
              <a:spcAft>
                <a:spcPts val="0"/>
              </a:spcAft>
              <a:buClr>
                <a:schemeClr val="dk1"/>
              </a:buClr>
              <a:buSzPts val="1700"/>
              <a:buFont typeface="Assistant"/>
              <a:buChar char="●"/>
            </a:pPr>
            <a:r>
              <a:rPr b="0" i="0" lang="en-US" sz="1700" u="none" cap="none" strike="noStrike">
                <a:solidFill>
                  <a:schemeClr val="dk1"/>
                </a:solidFill>
                <a:highlight>
                  <a:srgbClr val="FFFFFF"/>
                </a:highlight>
                <a:latin typeface="Assistant"/>
                <a:ea typeface="Assistant"/>
                <a:cs typeface="Assistant"/>
                <a:sym typeface="Assistant"/>
              </a:rPr>
              <a:t>Implemented Api Key Authorization Handler using IAuthorizationRequirement, AuthorizationHandler, readonly security policies, and secure api key in Azure KeyVault and App Configuration.</a:t>
            </a:r>
            <a:endParaRPr b="0" i="0" sz="1700" u="none" cap="none" strike="noStrike">
              <a:solidFill>
                <a:schemeClr val="dk1"/>
              </a:solidFill>
              <a:highlight>
                <a:srgbClr val="FFFFFF"/>
              </a:highlight>
              <a:latin typeface="Assistant"/>
              <a:ea typeface="Assistant"/>
              <a:cs typeface="Assistant"/>
              <a:sym typeface="Assistant"/>
            </a:endParaRPr>
          </a:p>
          <a:p>
            <a:pPr indent="-336550" lvl="0" marL="457200" marR="0" rtl="0" algn="l">
              <a:lnSpc>
                <a:spcPct val="115000"/>
              </a:lnSpc>
              <a:spcBef>
                <a:spcPts val="0"/>
              </a:spcBef>
              <a:spcAft>
                <a:spcPts val="0"/>
              </a:spcAft>
              <a:buClr>
                <a:schemeClr val="dk1"/>
              </a:buClr>
              <a:buSzPts val="1700"/>
              <a:buFont typeface="Assistant"/>
              <a:buChar char="●"/>
            </a:pPr>
            <a:r>
              <a:rPr b="0" i="0" lang="en-US" sz="1700" u="none" cap="none" strike="noStrike">
                <a:solidFill>
                  <a:schemeClr val="dk1"/>
                </a:solidFill>
                <a:highlight>
                  <a:srgbClr val="FFFFFF"/>
                </a:highlight>
                <a:latin typeface="Assistant"/>
                <a:ea typeface="Assistant"/>
                <a:cs typeface="Assistant"/>
                <a:sym typeface="Assistant"/>
              </a:rPr>
              <a:t>Implemented Client table, entity models, repository, services, interfaces, and seeding of client data.</a:t>
            </a:r>
            <a:endParaRPr b="0" i="0" sz="1700" u="none" cap="none" strike="noStrike">
              <a:solidFill>
                <a:schemeClr val="dk1"/>
              </a:solidFill>
              <a:highlight>
                <a:srgbClr val="FFFFFF"/>
              </a:highlight>
              <a:latin typeface="Assistant"/>
              <a:ea typeface="Assistant"/>
              <a:cs typeface="Assistant"/>
              <a:sym typeface="Assistant"/>
            </a:endParaRPr>
          </a:p>
          <a:p>
            <a:pPr indent="-336550" lvl="0" marL="457200" marR="0" rtl="0" algn="l">
              <a:lnSpc>
                <a:spcPct val="115000"/>
              </a:lnSpc>
              <a:spcBef>
                <a:spcPts val="0"/>
              </a:spcBef>
              <a:spcAft>
                <a:spcPts val="0"/>
              </a:spcAft>
              <a:buClr>
                <a:schemeClr val="dk1"/>
              </a:buClr>
              <a:buSzPts val="1700"/>
              <a:buFont typeface="Assistant"/>
              <a:buChar char="●"/>
            </a:pPr>
            <a:r>
              <a:rPr b="0" i="0" lang="en-US" sz="1700" u="none" cap="none" strike="noStrike">
                <a:solidFill>
                  <a:schemeClr val="dk1"/>
                </a:solidFill>
                <a:highlight>
                  <a:srgbClr val="FFFFFF"/>
                </a:highlight>
                <a:latin typeface="Assistant"/>
                <a:ea typeface="Assistant"/>
                <a:cs typeface="Assistant"/>
                <a:sym typeface="Assistant"/>
              </a:rPr>
              <a:t>Setup Azure credentials to ensure application runs in local, development, and QA environments.</a:t>
            </a:r>
            <a:endParaRPr b="0" i="0" sz="1700" u="none" cap="none" strike="noStrike">
              <a:solidFill>
                <a:schemeClr val="dk1"/>
              </a:solidFill>
              <a:latin typeface="Assistant"/>
              <a:ea typeface="Assistant"/>
              <a:cs typeface="Assistant"/>
              <a:sym typeface="Assistant"/>
            </a:endParaRPr>
          </a:p>
        </p:txBody>
      </p:sp>
      <p:sp>
        <p:nvSpPr>
          <p:cNvPr id="202" name="Google Shape;202;g11626ce17d0_0_13"/>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203" name="Google Shape;203;g11626ce17d0_0_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04" name="Google Shape;204;g11626ce17d0_0_13"/>
          <p:cNvSpPr txBox="1"/>
          <p:nvPr/>
        </p:nvSpPr>
        <p:spPr>
          <a:xfrm>
            <a:off x="6208900" y="1728850"/>
            <a:ext cx="5630400" cy="46200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0"/>
              </a:spcBef>
              <a:spcAft>
                <a:spcPts val="0"/>
              </a:spcAft>
              <a:buClr>
                <a:schemeClr val="dk1"/>
              </a:buClr>
              <a:buSzPts val="1700"/>
              <a:buFont typeface="Assistant"/>
              <a:buChar char="●"/>
            </a:pPr>
            <a:r>
              <a:rPr b="0" i="0" lang="en-US" sz="1700" u="none" cap="none" strike="noStrike">
                <a:solidFill>
                  <a:schemeClr val="dk1"/>
                </a:solidFill>
                <a:highlight>
                  <a:srgbClr val="FFFFFF"/>
                </a:highlight>
                <a:latin typeface="Assistant"/>
                <a:ea typeface="Assistant"/>
                <a:cs typeface="Assistant"/>
                <a:sym typeface="Assistant"/>
              </a:rPr>
              <a:t>Added Docker Debug solution and added docker project so the 3 solutions could be run in docker containers.</a:t>
            </a:r>
            <a:endParaRPr b="0" i="0" sz="1700" u="none" cap="none" strike="noStrike">
              <a:solidFill>
                <a:schemeClr val="dk1"/>
              </a:solidFill>
              <a:highlight>
                <a:srgbClr val="FFFFFF"/>
              </a:highlight>
              <a:latin typeface="Assistant"/>
              <a:ea typeface="Assistant"/>
              <a:cs typeface="Assistant"/>
              <a:sym typeface="Assistant"/>
            </a:endParaRPr>
          </a:p>
          <a:p>
            <a:pPr indent="-336550" lvl="0" marL="457200" marR="0" rtl="0" algn="l">
              <a:lnSpc>
                <a:spcPct val="115000"/>
              </a:lnSpc>
              <a:spcBef>
                <a:spcPts val="0"/>
              </a:spcBef>
              <a:spcAft>
                <a:spcPts val="0"/>
              </a:spcAft>
              <a:buClr>
                <a:schemeClr val="dk1"/>
              </a:buClr>
              <a:buSzPts val="1700"/>
              <a:buFont typeface="Assistant"/>
              <a:buChar char="●"/>
            </a:pPr>
            <a:r>
              <a:rPr b="0" i="0" lang="en-US" sz="1700" u="none" cap="none" strike="noStrike">
                <a:solidFill>
                  <a:schemeClr val="dk1"/>
                </a:solidFill>
                <a:highlight>
                  <a:srgbClr val="FFFFFF"/>
                </a:highlight>
                <a:latin typeface="Assistant"/>
                <a:ea typeface="Assistant"/>
                <a:cs typeface="Assistant"/>
                <a:sym typeface="Assistant"/>
              </a:rPr>
              <a:t>Created an Odata SDK nuget package project that contained odata connected services generated from the api endpoints.</a:t>
            </a:r>
            <a:endParaRPr b="0" i="0" sz="1700" u="none" cap="none" strike="noStrike">
              <a:solidFill>
                <a:schemeClr val="dk1"/>
              </a:solidFill>
              <a:highlight>
                <a:srgbClr val="FFFFFF"/>
              </a:highlight>
              <a:latin typeface="Assistant"/>
              <a:ea typeface="Assistant"/>
              <a:cs typeface="Assistant"/>
              <a:sym typeface="Assistant"/>
            </a:endParaRPr>
          </a:p>
          <a:p>
            <a:pPr indent="-336550" lvl="0" marL="457200" marR="0" rtl="0" algn="l">
              <a:lnSpc>
                <a:spcPct val="115000"/>
              </a:lnSpc>
              <a:spcBef>
                <a:spcPts val="0"/>
              </a:spcBef>
              <a:spcAft>
                <a:spcPts val="0"/>
              </a:spcAft>
              <a:buClr>
                <a:schemeClr val="dk1"/>
              </a:buClr>
              <a:buSzPts val="1700"/>
              <a:buFont typeface="Assistant"/>
              <a:buChar char="●"/>
            </a:pPr>
            <a:r>
              <a:rPr b="0" i="0" lang="en-US" sz="1700" u="none" cap="none" strike="noStrike">
                <a:solidFill>
                  <a:schemeClr val="dk1"/>
                </a:solidFill>
                <a:highlight>
                  <a:srgbClr val="FFFFFF"/>
                </a:highlight>
                <a:latin typeface="Assistant"/>
                <a:ea typeface="Assistant"/>
                <a:cs typeface="Assistant"/>
                <a:sym typeface="Assistant"/>
              </a:rPr>
              <a:t>Created a Subscriber solution that contained a console application to process client messages from Azure service bus.</a:t>
            </a:r>
            <a:endParaRPr b="0" i="0" sz="1700" u="none" cap="none" strike="noStrike">
              <a:solidFill>
                <a:schemeClr val="dk1"/>
              </a:solidFill>
              <a:highlight>
                <a:srgbClr val="FFFFFF"/>
              </a:highlight>
              <a:latin typeface="Assistant"/>
              <a:ea typeface="Assistant"/>
              <a:cs typeface="Assistant"/>
              <a:sym typeface="Assistant"/>
            </a:endParaRPr>
          </a:p>
          <a:p>
            <a:pPr indent="-336550" lvl="0" marL="457200" marR="0" rtl="0" algn="l">
              <a:lnSpc>
                <a:spcPct val="115000"/>
              </a:lnSpc>
              <a:spcBef>
                <a:spcPts val="0"/>
              </a:spcBef>
              <a:spcAft>
                <a:spcPts val="0"/>
              </a:spcAft>
              <a:buClr>
                <a:schemeClr val="dk1"/>
              </a:buClr>
              <a:buSzPts val="1700"/>
              <a:buFont typeface="Assistant"/>
              <a:buChar char="●"/>
            </a:pPr>
            <a:r>
              <a:rPr b="0" i="0" lang="en-US" sz="1700" u="none" cap="none" strike="noStrike">
                <a:solidFill>
                  <a:schemeClr val="dk1"/>
                </a:solidFill>
                <a:highlight>
                  <a:srgbClr val="FFFFFF"/>
                </a:highlight>
                <a:latin typeface="Assistant"/>
                <a:ea typeface="Assistant"/>
                <a:cs typeface="Assistant"/>
                <a:sym typeface="Assistant"/>
              </a:rPr>
              <a:t>Utilized Automapper to create profiles to map clients from the service bus to the client model in the api project and process the clients using the container from odata sdk nuget package.</a:t>
            </a:r>
            <a:endParaRPr b="0" i="0" sz="1700" u="none" cap="none" strike="noStrike">
              <a:solidFill>
                <a:schemeClr val="dk1"/>
              </a:solidFill>
              <a:highlight>
                <a:srgbClr val="FFFFFF"/>
              </a:highlight>
              <a:latin typeface="Assistant"/>
              <a:ea typeface="Assistant"/>
              <a:cs typeface="Assistant"/>
              <a:sym typeface="Assistant"/>
            </a:endParaRPr>
          </a:p>
          <a:p>
            <a:pPr indent="-336550" lvl="0" marL="457200" marR="0" rtl="0" algn="l">
              <a:lnSpc>
                <a:spcPct val="100000"/>
              </a:lnSpc>
              <a:spcBef>
                <a:spcPts val="0"/>
              </a:spcBef>
              <a:spcAft>
                <a:spcPts val="0"/>
              </a:spcAft>
              <a:buClr>
                <a:schemeClr val="dk1"/>
              </a:buClr>
              <a:buSzPts val="1700"/>
              <a:buFont typeface="Assistant"/>
              <a:buChar char="●"/>
            </a:pPr>
            <a:r>
              <a:rPr b="0" i="0" lang="en-US" sz="1700" u="none" cap="none" strike="noStrike">
                <a:solidFill>
                  <a:schemeClr val="dk1"/>
                </a:solidFill>
                <a:highlight>
                  <a:srgbClr val="FFFFFF"/>
                </a:highlight>
                <a:latin typeface="Assistant"/>
                <a:ea typeface="Assistant"/>
                <a:cs typeface="Assistant"/>
                <a:sym typeface="Assistant"/>
              </a:rPr>
              <a:t>Created Azure devops pipelines to build database, api, subscriber solutions and odata sdk nuget package. </a:t>
            </a:r>
            <a:endParaRPr b="0" i="0" sz="1700" u="none" cap="none" strike="noStrike">
              <a:solidFill>
                <a:schemeClr val="dk1"/>
              </a:solidFill>
              <a:latin typeface="Assistant"/>
              <a:ea typeface="Assistant"/>
              <a:cs typeface="Assistant"/>
              <a:sym typeface="Assistant"/>
            </a:endParaRPr>
          </a:p>
        </p:txBody>
      </p:sp>
      <p:sp>
        <p:nvSpPr>
          <p:cNvPr id="205" name="Google Shape;205;g11626ce17d0_0_13"/>
          <p:cNvSpPr txBox="1"/>
          <p:nvPr>
            <p:ph type="title"/>
          </p:nvPr>
        </p:nvSpPr>
        <p:spPr>
          <a:xfrm>
            <a:off x="0" y="1"/>
            <a:ext cx="12192000" cy="1250100"/>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Ultra"/>
              <a:buNone/>
            </a:pPr>
            <a:r>
              <a:rPr lang="en-US" sz="4000">
                <a:solidFill>
                  <a:schemeClr val="lt1"/>
                </a:solidFill>
                <a:latin typeface="Ultra"/>
                <a:ea typeface="Ultra"/>
                <a:cs typeface="Ultra"/>
                <a:sym typeface="Ultra"/>
              </a:rPr>
              <a:t>Projects</a:t>
            </a:r>
            <a:br>
              <a:rPr lang="en-US" sz="4000">
                <a:solidFill>
                  <a:schemeClr val="lt1"/>
                </a:solidFill>
                <a:latin typeface="Ultra"/>
                <a:ea typeface="Ultra"/>
                <a:cs typeface="Ultra"/>
                <a:sym typeface="Ultra"/>
              </a:rPr>
            </a:br>
            <a:r>
              <a:rPr lang="en-US" sz="4000">
                <a:solidFill>
                  <a:schemeClr val="lt1"/>
                </a:solidFill>
                <a:latin typeface="Ultra"/>
                <a:ea typeface="Ultra"/>
                <a:cs typeface="Ultra"/>
                <a:sym typeface="Ultra"/>
              </a:rPr>
              <a:t>Our History</a:t>
            </a:r>
            <a:endParaRPr sz="4000">
              <a:solidFill>
                <a:schemeClr val="lt1"/>
              </a:solidFill>
              <a:latin typeface="Ultra"/>
              <a:ea typeface="Ultra"/>
              <a:cs typeface="Ultra"/>
              <a:sym typeface="Ultr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1626ce17d0_0_25"/>
          <p:cNvSpPr txBox="1"/>
          <p:nvPr/>
        </p:nvSpPr>
        <p:spPr>
          <a:xfrm>
            <a:off x="0" y="1250066"/>
            <a:ext cx="12192000" cy="4788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FF0000"/>
              </a:buClr>
              <a:buSzPts val="3000"/>
              <a:buFont typeface="Arial"/>
              <a:buNone/>
            </a:pPr>
            <a:r>
              <a:rPr b="1" i="0" lang="en-US" sz="3000" u="none" cap="none" strike="noStrike">
                <a:solidFill>
                  <a:srgbClr val="385623"/>
                </a:solidFill>
                <a:latin typeface="Calibri"/>
                <a:ea typeface="Calibri"/>
                <a:cs typeface="Calibri"/>
                <a:sym typeface="Calibri"/>
              </a:rPr>
              <a:t>Companion Protect</a:t>
            </a:r>
            <a:endParaRPr b="1" i="0" sz="2800" u="none" cap="none" strike="noStrike">
              <a:solidFill>
                <a:srgbClr val="385623"/>
              </a:solidFill>
              <a:latin typeface="Calibri"/>
              <a:ea typeface="Calibri"/>
              <a:cs typeface="Calibri"/>
              <a:sym typeface="Calibri"/>
            </a:endParaRPr>
          </a:p>
        </p:txBody>
      </p:sp>
      <p:sp>
        <p:nvSpPr>
          <p:cNvPr id="211" name="Google Shape;211;g11626ce17d0_0_25"/>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212" name="Google Shape;212;g11626ce17d0_0_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3" name="Google Shape;213;g11626ce17d0_0_25"/>
          <p:cNvSpPr txBox="1"/>
          <p:nvPr>
            <p:ph type="title"/>
          </p:nvPr>
        </p:nvSpPr>
        <p:spPr>
          <a:xfrm>
            <a:off x="0" y="1"/>
            <a:ext cx="12192000" cy="1250100"/>
          </a:xfrm>
          <a:prstGeom prst="rect">
            <a:avLst/>
          </a:prstGeom>
          <a:solidFill>
            <a:schemeClr val="dk1"/>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Ultra"/>
              <a:buNone/>
            </a:pPr>
            <a:r>
              <a:rPr lang="en-US" sz="4000">
                <a:solidFill>
                  <a:schemeClr val="lt1"/>
                </a:solidFill>
                <a:latin typeface="Ultra"/>
                <a:ea typeface="Ultra"/>
                <a:cs typeface="Ultra"/>
                <a:sym typeface="Ultra"/>
              </a:rPr>
              <a:t>Projects</a:t>
            </a:r>
            <a:br>
              <a:rPr lang="en-US" sz="4000">
                <a:solidFill>
                  <a:schemeClr val="lt1"/>
                </a:solidFill>
                <a:latin typeface="Ultra"/>
                <a:ea typeface="Ultra"/>
                <a:cs typeface="Ultra"/>
                <a:sym typeface="Ultra"/>
              </a:rPr>
            </a:br>
            <a:r>
              <a:rPr lang="en-US" sz="4000">
                <a:solidFill>
                  <a:schemeClr val="lt1"/>
                </a:solidFill>
                <a:latin typeface="Ultra"/>
                <a:ea typeface="Ultra"/>
                <a:cs typeface="Ultra"/>
                <a:sym typeface="Ultra"/>
              </a:rPr>
              <a:t>Our History</a:t>
            </a:r>
            <a:endParaRPr sz="4000">
              <a:solidFill>
                <a:schemeClr val="lt1"/>
              </a:solidFill>
              <a:latin typeface="Ultra"/>
              <a:ea typeface="Ultra"/>
              <a:cs typeface="Ultra"/>
              <a:sym typeface="Ultra"/>
            </a:endParaRPr>
          </a:p>
        </p:txBody>
      </p:sp>
      <p:sp>
        <p:nvSpPr>
          <p:cNvPr id="214" name="Google Shape;214;g11626ce17d0_0_25"/>
          <p:cNvSpPr txBox="1"/>
          <p:nvPr/>
        </p:nvSpPr>
        <p:spPr>
          <a:xfrm>
            <a:off x="843150" y="1728850"/>
            <a:ext cx="10505700" cy="34356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15000"/>
              </a:lnSpc>
              <a:spcBef>
                <a:spcPts val="0"/>
              </a:spcBef>
              <a:spcAft>
                <a:spcPts val="0"/>
              </a:spcAft>
              <a:buClr>
                <a:schemeClr val="dk1"/>
              </a:buClr>
              <a:buSzPts val="2400"/>
              <a:buFont typeface="Assistant"/>
              <a:buChar char="●"/>
            </a:pPr>
            <a:r>
              <a:rPr b="0" i="0" lang="en-US" sz="2400" u="none" cap="none" strike="noStrike">
                <a:solidFill>
                  <a:schemeClr val="dk1"/>
                </a:solidFill>
                <a:highlight>
                  <a:srgbClr val="FFFFFF"/>
                </a:highlight>
                <a:latin typeface="Arial"/>
                <a:ea typeface="Arial"/>
                <a:cs typeface="Arial"/>
                <a:sym typeface="Arial"/>
              </a:rPr>
              <a:t> </a:t>
            </a:r>
            <a:r>
              <a:rPr b="0" i="0" lang="en-US" sz="2400" u="none" cap="none" strike="noStrike">
                <a:solidFill>
                  <a:schemeClr val="dk1"/>
                </a:solidFill>
                <a:highlight>
                  <a:srgbClr val="FFFFFF"/>
                </a:highlight>
                <a:latin typeface="Assistant"/>
                <a:ea typeface="Assistant"/>
                <a:cs typeface="Assistant"/>
                <a:sym typeface="Assistant"/>
              </a:rPr>
              <a:t>Worked with a team of developers to implement Features to manage agents and pet insurance in .NET Core 3.1</a:t>
            </a:r>
            <a:endParaRPr b="0" i="0" sz="2400" u="none" cap="none" strike="noStrike">
              <a:solidFill>
                <a:schemeClr val="dk1"/>
              </a:solidFill>
              <a:highlight>
                <a:srgbClr val="FFFFFF"/>
              </a:highlight>
              <a:latin typeface="Assistant"/>
              <a:ea typeface="Assistant"/>
              <a:cs typeface="Assistant"/>
              <a:sym typeface="Assistant"/>
            </a:endParaRPr>
          </a:p>
          <a:p>
            <a:pPr indent="-381000" lvl="0" marL="457200" marR="0" rtl="0" algn="l">
              <a:lnSpc>
                <a:spcPct val="115000"/>
              </a:lnSpc>
              <a:spcBef>
                <a:spcPts val="0"/>
              </a:spcBef>
              <a:spcAft>
                <a:spcPts val="0"/>
              </a:spcAft>
              <a:buClr>
                <a:schemeClr val="dk1"/>
              </a:buClr>
              <a:buSzPts val="2400"/>
              <a:buFont typeface="Assistant"/>
              <a:buChar char="●"/>
            </a:pPr>
            <a:r>
              <a:rPr b="0" i="0" lang="en-US" sz="2400" u="none" cap="none" strike="noStrike">
                <a:solidFill>
                  <a:schemeClr val="dk1"/>
                </a:solidFill>
                <a:highlight>
                  <a:srgbClr val="FFFFFF"/>
                </a:highlight>
                <a:latin typeface="Assistant"/>
                <a:ea typeface="Assistant"/>
                <a:cs typeface="Assistant"/>
                <a:sym typeface="Assistant"/>
              </a:rPr>
              <a:t> Implemented code to manage authorization of api clients via client id and secret.</a:t>
            </a:r>
            <a:endParaRPr b="0" i="0" sz="2400" u="none" cap="none" strike="noStrike">
              <a:solidFill>
                <a:schemeClr val="dk1"/>
              </a:solidFill>
              <a:highlight>
                <a:srgbClr val="FFFFFF"/>
              </a:highlight>
              <a:latin typeface="Assistant"/>
              <a:ea typeface="Assistant"/>
              <a:cs typeface="Assistant"/>
              <a:sym typeface="Assistant"/>
            </a:endParaRPr>
          </a:p>
          <a:p>
            <a:pPr indent="-381000" lvl="0" marL="457200" marR="0" rtl="0" algn="l">
              <a:lnSpc>
                <a:spcPct val="115000"/>
              </a:lnSpc>
              <a:spcBef>
                <a:spcPts val="0"/>
              </a:spcBef>
              <a:spcAft>
                <a:spcPts val="0"/>
              </a:spcAft>
              <a:buClr>
                <a:schemeClr val="dk1"/>
              </a:buClr>
              <a:buSzPts val="2400"/>
              <a:buFont typeface="Assistant"/>
              <a:buChar char="●"/>
            </a:pPr>
            <a:r>
              <a:rPr b="0" i="0" lang="en-US" sz="2400" u="none" cap="none" strike="noStrike">
                <a:solidFill>
                  <a:schemeClr val="dk1"/>
                </a:solidFill>
                <a:highlight>
                  <a:srgbClr val="FFFFFF"/>
                </a:highlight>
                <a:latin typeface="Assistant"/>
                <a:ea typeface="Assistant"/>
                <a:cs typeface="Assistant"/>
                <a:sym typeface="Assistant"/>
              </a:rPr>
              <a:t> Implemented MediatR handlers and requests, AutoMapper profiles and mapping models, and Fluent Validators.</a:t>
            </a:r>
            <a:endParaRPr b="0" i="0" sz="2400" u="none" cap="none" strike="noStrike">
              <a:solidFill>
                <a:schemeClr val="dk1"/>
              </a:solidFill>
              <a:highlight>
                <a:srgbClr val="FFFFFF"/>
              </a:highlight>
              <a:latin typeface="Assistant"/>
              <a:ea typeface="Assistant"/>
              <a:cs typeface="Assistant"/>
              <a:sym typeface="Assistant"/>
            </a:endParaRPr>
          </a:p>
          <a:p>
            <a:pPr indent="-381000" lvl="0" marL="457200" marR="0" rtl="0" algn="l">
              <a:lnSpc>
                <a:spcPct val="115000"/>
              </a:lnSpc>
              <a:spcBef>
                <a:spcPts val="0"/>
              </a:spcBef>
              <a:spcAft>
                <a:spcPts val="0"/>
              </a:spcAft>
              <a:buClr>
                <a:schemeClr val="dk1"/>
              </a:buClr>
              <a:buSzPts val="2400"/>
              <a:buFont typeface="Assistant"/>
              <a:buChar char="●"/>
            </a:pPr>
            <a:r>
              <a:rPr b="0" i="0" lang="en-US" sz="2400" u="none" cap="none" strike="noStrike">
                <a:solidFill>
                  <a:schemeClr val="dk1"/>
                </a:solidFill>
                <a:highlight>
                  <a:srgbClr val="FFFFFF"/>
                </a:highlight>
                <a:latin typeface="Assistant"/>
                <a:ea typeface="Assistant"/>
                <a:cs typeface="Assistant"/>
                <a:sym typeface="Assistant"/>
              </a:rPr>
              <a:t> Implemented api controllers to send mediatR requests.</a:t>
            </a:r>
            <a:endParaRPr b="0" i="0" sz="2400" u="none" cap="none" strike="noStrike">
              <a:solidFill>
                <a:schemeClr val="dk1"/>
              </a:solidFill>
              <a:highlight>
                <a:srgbClr val="FFFFFF"/>
              </a:highlight>
              <a:latin typeface="Assistant"/>
              <a:ea typeface="Assistant"/>
              <a:cs typeface="Assistant"/>
              <a:sym typeface="Assistant"/>
            </a:endParaRPr>
          </a:p>
          <a:p>
            <a:pPr indent="-381000" lvl="0" marL="457200" marR="0" rtl="0" algn="l">
              <a:lnSpc>
                <a:spcPct val="115000"/>
              </a:lnSpc>
              <a:spcBef>
                <a:spcPts val="0"/>
              </a:spcBef>
              <a:spcAft>
                <a:spcPts val="0"/>
              </a:spcAft>
              <a:buClr>
                <a:schemeClr val="dk1"/>
              </a:buClr>
              <a:buSzPts val="2400"/>
              <a:buFont typeface="Assistant"/>
              <a:buChar char="●"/>
            </a:pPr>
            <a:r>
              <a:rPr b="0" i="0" lang="en-US" sz="2400" u="none" cap="none" strike="noStrike">
                <a:solidFill>
                  <a:schemeClr val="dk1"/>
                </a:solidFill>
                <a:highlight>
                  <a:srgbClr val="FFFFFF"/>
                </a:highlight>
                <a:latin typeface="Assistant"/>
                <a:ea typeface="Assistant"/>
                <a:cs typeface="Assistant"/>
                <a:sym typeface="Assistant"/>
              </a:rPr>
              <a:t> Implemented unit, handler and validator tests in Xunit. </a:t>
            </a:r>
            <a:endParaRPr b="0" i="0" sz="2400" u="none" cap="none" strike="noStrike">
              <a:solidFill>
                <a:schemeClr val="dk1"/>
              </a:solidFill>
              <a:latin typeface="Assistant"/>
              <a:ea typeface="Assistant"/>
              <a:cs typeface="Assistant"/>
              <a:sym typeface="Assistan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1626ce17d0_0_47"/>
          <p:cNvSpPr txBox="1"/>
          <p:nvPr/>
        </p:nvSpPr>
        <p:spPr>
          <a:xfrm>
            <a:off x="0" y="1250066"/>
            <a:ext cx="12192000" cy="4788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FF0000"/>
              </a:buClr>
              <a:buSzPts val="3000"/>
              <a:buFont typeface="Arial"/>
              <a:buNone/>
            </a:pPr>
            <a:r>
              <a:rPr b="1" i="0" lang="en-US" sz="3000" u="none" cap="none" strike="noStrike">
                <a:solidFill>
                  <a:srgbClr val="385623"/>
                </a:solidFill>
                <a:latin typeface="Calibri"/>
                <a:ea typeface="Calibri"/>
                <a:cs typeface="Calibri"/>
                <a:sym typeface="Calibri"/>
              </a:rPr>
              <a:t>Head Spring</a:t>
            </a:r>
            <a:endParaRPr b="1" i="0" sz="2800" u="none" cap="none" strike="noStrike">
              <a:solidFill>
                <a:srgbClr val="385623"/>
              </a:solidFill>
              <a:latin typeface="Calibri"/>
              <a:ea typeface="Calibri"/>
              <a:cs typeface="Calibri"/>
              <a:sym typeface="Calibri"/>
            </a:endParaRPr>
          </a:p>
        </p:txBody>
      </p:sp>
      <p:sp>
        <p:nvSpPr>
          <p:cNvPr id="220" name="Google Shape;220;g11626ce17d0_0_47"/>
          <p:cNvSpPr txBox="1"/>
          <p:nvPr/>
        </p:nvSpPr>
        <p:spPr>
          <a:xfrm>
            <a:off x="0" y="1728850"/>
            <a:ext cx="6124200" cy="4084200"/>
          </a:xfrm>
          <a:prstGeom prst="rect">
            <a:avLst/>
          </a:prstGeom>
          <a:noFill/>
          <a:ln>
            <a:noFill/>
          </a:ln>
        </p:spPr>
        <p:txBody>
          <a:bodyPr anchorCtr="0" anchor="t" bIns="45700" lIns="91425" spcFirstLastPara="1" rIns="91425" wrap="square" tIns="45700">
            <a:spAutoFit/>
          </a:bodyPr>
          <a:lstStyle/>
          <a:p>
            <a:pPr indent="-349250" lvl="0" marL="457200" marR="0" rtl="0" algn="l">
              <a:lnSpc>
                <a:spcPct val="115000"/>
              </a:lnSpc>
              <a:spcBef>
                <a:spcPts val="0"/>
              </a:spcBef>
              <a:spcAft>
                <a:spcPts val="0"/>
              </a:spcAft>
              <a:buClr>
                <a:schemeClr val="dk1"/>
              </a:buClr>
              <a:buSzPts val="1900"/>
              <a:buFont typeface="Assistant"/>
              <a:buChar char="●"/>
            </a:pPr>
            <a:r>
              <a:rPr b="0" i="0" lang="en-US" sz="1900" u="none" cap="none" strike="noStrike">
                <a:solidFill>
                  <a:schemeClr val="dk1"/>
                </a:solidFill>
                <a:latin typeface="Assistant"/>
                <a:ea typeface="Assistant"/>
                <a:cs typeface="Assistant"/>
                <a:sym typeface="Assistant"/>
              </a:rPr>
              <a:t>Worked with a team of developers to implement Features to a Ambulance Vehicle Recommendation Forecast software in .NET 5, Blazor, Entity Framework, </a:t>
            </a:r>
            <a:r>
              <a:rPr b="0" i="0" lang="en-US" sz="1900" u="none" cap="none" strike="noStrike">
                <a:solidFill>
                  <a:schemeClr val="dk1"/>
                </a:solidFill>
                <a:highlight>
                  <a:srgbClr val="FFFFFF"/>
                </a:highlight>
                <a:latin typeface="Assistant"/>
                <a:ea typeface="Assistant"/>
                <a:cs typeface="Assistant"/>
                <a:sym typeface="Assistant"/>
              </a:rPr>
              <a:t>MediatR</a:t>
            </a:r>
            <a:r>
              <a:rPr b="0" i="0" lang="en-US" sz="1900" u="none" cap="none" strike="noStrike">
                <a:solidFill>
                  <a:schemeClr val="dk1"/>
                </a:solidFill>
                <a:latin typeface="Assistant"/>
                <a:ea typeface="Assistant"/>
                <a:cs typeface="Assistant"/>
                <a:sym typeface="Assistant"/>
              </a:rPr>
              <a:t>, AutoMapper, Rest Web APIs, MVVM design, dependency injection and Relational SQL Server Database.</a:t>
            </a:r>
            <a:endParaRPr b="0" i="0" sz="1900" u="none" cap="none" strike="noStrike">
              <a:solidFill>
                <a:schemeClr val="dk1"/>
              </a:solidFill>
              <a:latin typeface="Assistant"/>
              <a:ea typeface="Assistant"/>
              <a:cs typeface="Assistant"/>
              <a:sym typeface="Assistant"/>
            </a:endParaRPr>
          </a:p>
          <a:p>
            <a:pPr indent="-349250" lvl="0" marL="457200" marR="0" rtl="0" algn="l">
              <a:lnSpc>
                <a:spcPct val="115000"/>
              </a:lnSpc>
              <a:spcBef>
                <a:spcPts val="0"/>
              </a:spcBef>
              <a:spcAft>
                <a:spcPts val="0"/>
              </a:spcAft>
              <a:buClr>
                <a:schemeClr val="dk1"/>
              </a:buClr>
              <a:buSzPts val="1900"/>
              <a:buFont typeface="Assistant"/>
              <a:buChar char="●"/>
            </a:pPr>
            <a:r>
              <a:rPr b="0" i="0" lang="en-US" sz="1900" u="none" cap="none" strike="noStrike">
                <a:solidFill>
                  <a:schemeClr val="dk1"/>
                </a:solidFill>
                <a:latin typeface="Assistant"/>
                <a:ea typeface="Assistant"/>
                <a:cs typeface="Assistant"/>
                <a:sym typeface="Assistant"/>
              </a:rPr>
              <a:t>Implemented User Authentication with Azure Active Directory utilizing Microsoft.Identity.Web.</a:t>
            </a:r>
            <a:endParaRPr b="0" i="0" sz="1900" u="none" cap="none" strike="noStrike">
              <a:solidFill>
                <a:schemeClr val="dk1"/>
              </a:solidFill>
              <a:latin typeface="Assistant"/>
              <a:ea typeface="Assistant"/>
              <a:cs typeface="Assistant"/>
              <a:sym typeface="Assistant"/>
            </a:endParaRPr>
          </a:p>
          <a:p>
            <a:pPr indent="-349250" lvl="0" marL="457200" marR="0" rtl="0" algn="l">
              <a:lnSpc>
                <a:spcPct val="115000"/>
              </a:lnSpc>
              <a:spcBef>
                <a:spcPts val="0"/>
              </a:spcBef>
              <a:spcAft>
                <a:spcPts val="0"/>
              </a:spcAft>
              <a:buClr>
                <a:schemeClr val="dk1"/>
              </a:buClr>
              <a:buSzPts val="1900"/>
              <a:buFont typeface="Assistant"/>
              <a:buChar char="●"/>
            </a:pPr>
            <a:r>
              <a:rPr b="0" i="0" lang="en-US" sz="1900" u="none" cap="none" strike="noStrike">
                <a:solidFill>
                  <a:schemeClr val="dk1"/>
                </a:solidFill>
                <a:latin typeface="Assistant"/>
                <a:ea typeface="Assistant"/>
                <a:cs typeface="Assistant"/>
                <a:sym typeface="Assistant"/>
              </a:rPr>
              <a:t>Implemented scoped IdentityService that served as a wrapper around the ClaimsPrincipal.</a:t>
            </a:r>
            <a:endParaRPr b="0" i="0" sz="1900" u="none" cap="none" strike="noStrike">
              <a:solidFill>
                <a:schemeClr val="dk1"/>
              </a:solidFill>
              <a:latin typeface="Assistant"/>
              <a:ea typeface="Assistant"/>
              <a:cs typeface="Assistant"/>
              <a:sym typeface="Assistant"/>
            </a:endParaRPr>
          </a:p>
          <a:p>
            <a:pPr indent="-349250" lvl="0" marL="457200" marR="0" rtl="0" algn="l">
              <a:lnSpc>
                <a:spcPct val="115000"/>
              </a:lnSpc>
              <a:spcBef>
                <a:spcPts val="0"/>
              </a:spcBef>
              <a:spcAft>
                <a:spcPts val="0"/>
              </a:spcAft>
              <a:buClr>
                <a:schemeClr val="dk1"/>
              </a:buClr>
              <a:buSzPts val="1900"/>
              <a:buFont typeface="Assistant"/>
              <a:buChar char="●"/>
            </a:pPr>
            <a:r>
              <a:rPr b="0" i="0" lang="en-US" sz="1900" u="none" cap="none" strike="noStrike">
                <a:solidFill>
                  <a:schemeClr val="dk1"/>
                </a:solidFill>
                <a:latin typeface="Assistant"/>
                <a:ea typeface="Assistant"/>
                <a:cs typeface="Assistant"/>
                <a:sym typeface="Assistant"/>
              </a:rPr>
              <a:t>Implemented security roles and policies for user authorization using custom authorization handler.</a:t>
            </a:r>
            <a:endParaRPr b="0" i="0" sz="1900" u="none" cap="none" strike="noStrike">
              <a:solidFill>
                <a:schemeClr val="dk1"/>
              </a:solidFill>
              <a:latin typeface="Assistant"/>
              <a:ea typeface="Assistant"/>
              <a:cs typeface="Assistant"/>
              <a:sym typeface="Assistant"/>
            </a:endParaRPr>
          </a:p>
        </p:txBody>
      </p:sp>
      <p:sp>
        <p:nvSpPr>
          <p:cNvPr id="221" name="Google Shape;221;g11626ce17d0_0_47"/>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222" name="Google Shape;222;g11626ce17d0_0_4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3" name="Google Shape;223;g11626ce17d0_0_47"/>
          <p:cNvSpPr txBox="1"/>
          <p:nvPr/>
        </p:nvSpPr>
        <p:spPr>
          <a:xfrm>
            <a:off x="6208900" y="1728850"/>
            <a:ext cx="5630400" cy="44691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15000"/>
              </a:lnSpc>
              <a:spcBef>
                <a:spcPts val="0"/>
              </a:spcBef>
              <a:spcAft>
                <a:spcPts val="0"/>
              </a:spcAft>
              <a:buClr>
                <a:schemeClr val="dk1"/>
              </a:buClr>
              <a:buSzPts val="1900"/>
              <a:buFont typeface="Assistant"/>
              <a:buChar char="●"/>
            </a:pPr>
            <a:r>
              <a:rPr b="0" i="0" lang="en-US" sz="1900" u="none" cap="none" strike="noStrike">
                <a:solidFill>
                  <a:schemeClr val="dk1"/>
                </a:solidFill>
                <a:latin typeface="Assistant"/>
                <a:ea typeface="Assistant"/>
                <a:cs typeface="Assistant"/>
                <a:sym typeface="Assistant"/>
              </a:rPr>
              <a:t>Implemented Custom Middleware and serilog logging.</a:t>
            </a:r>
            <a:endParaRPr b="0" i="0" sz="1900" u="none" cap="none" strike="noStrike">
              <a:solidFill>
                <a:schemeClr val="dk1"/>
              </a:solidFill>
              <a:latin typeface="Assistant"/>
              <a:ea typeface="Assistant"/>
              <a:cs typeface="Assistant"/>
              <a:sym typeface="Assistant"/>
            </a:endParaRPr>
          </a:p>
          <a:p>
            <a:pPr indent="-349250" lvl="0" marL="457200" marR="0" rtl="0" algn="l">
              <a:lnSpc>
                <a:spcPct val="115000"/>
              </a:lnSpc>
              <a:spcBef>
                <a:spcPts val="0"/>
              </a:spcBef>
              <a:spcAft>
                <a:spcPts val="0"/>
              </a:spcAft>
              <a:buClr>
                <a:schemeClr val="dk1"/>
              </a:buClr>
              <a:buSzPts val="1900"/>
              <a:buFont typeface="Assistant"/>
              <a:buChar char="●"/>
            </a:pPr>
            <a:r>
              <a:rPr b="0" i="0" lang="en-US" sz="1900" u="none" cap="none" strike="noStrike">
                <a:solidFill>
                  <a:schemeClr val="dk1"/>
                </a:solidFill>
                <a:latin typeface="Assistant"/>
                <a:ea typeface="Assistant"/>
                <a:cs typeface="Assistant"/>
                <a:sym typeface="Assistant"/>
              </a:rPr>
              <a:t>Implemented scoped services to make integrated api calls to</a:t>
            </a:r>
            <a:r>
              <a:rPr b="0" i="0" lang="en-US" sz="1900" u="none" cap="none" strike="noStrike">
                <a:solidFill>
                  <a:schemeClr val="dk1"/>
                </a:solidFill>
                <a:uFill>
                  <a:noFill/>
                </a:uFill>
                <a:latin typeface="Assistant"/>
                <a:ea typeface="Assistant"/>
                <a:cs typeface="Assistant"/>
                <a:sym typeface="Assistant"/>
                <a:hlinkClick r:id="rId3">
                  <a:extLst>
                    <a:ext uri="{A12FA001-AC4F-418D-AE19-62706E023703}">
                      <ahyp:hlinkClr val="tx"/>
                    </a:ext>
                  </a:extLst>
                </a:hlinkClick>
              </a:rPr>
              <a:t> </a:t>
            </a:r>
            <a:r>
              <a:rPr b="0" i="0" lang="en-US" sz="1900" u="sng" cap="none" strike="noStrike">
                <a:solidFill>
                  <a:srgbClr val="1155CC"/>
                </a:solidFill>
                <a:latin typeface="Assistant"/>
                <a:ea typeface="Assistant"/>
                <a:cs typeface="Assistant"/>
                <a:sym typeface="Assistant"/>
                <a:hlinkClick r:id="rId4">
                  <a:extLst>
                    <a:ext uri="{A12FA001-AC4F-418D-AE19-62706E023703}">
                      <ahyp:hlinkClr val="tx"/>
                    </a:ext>
                  </a:extLst>
                </a:hlinkClick>
              </a:rPr>
              <a:t>Here API</a:t>
            </a:r>
            <a:r>
              <a:rPr b="0" i="0" lang="en-US" sz="1900" u="none" cap="none" strike="noStrike">
                <a:solidFill>
                  <a:schemeClr val="dk1"/>
                </a:solidFill>
                <a:latin typeface="Assistant"/>
                <a:ea typeface="Assistant"/>
                <a:cs typeface="Assistant"/>
                <a:sym typeface="Assistant"/>
              </a:rPr>
              <a:t> to calculate recommended routes for ambulances to do pickup and delivery utilizing Rest Clients from IHttpClientFactory.</a:t>
            </a:r>
            <a:endParaRPr b="0" i="0" sz="1900" u="none" cap="none" strike="noStrike">
              <a:solidFill>
                <a:schemeClr val="dk1"/>
              </a:solidFill>
              <a:latin typeface="Assistant"/>
              <a:ea typeface="Assistant"/>
              <a:cs typeface="Assistant"/>
              <a:sym typeface="Assistant"/>
            </a:endParaRPr>
          </a:p>
          <a:p>
            <a:pPr indent="-349250" lvl="0" marL="457200" marR="0" rtl="0" algn="l">
              <a:lnSpc>
                <a:spcPct val="115000"/>
              </a:lnSpc>
              <a:spcBef>
                <a:spcPts val="0"/>
              </a:spcBef>
              <a:spcAft>
                <a:spcPts val="0"/>
              </a:spcAft>
              <a:buClr>
                <a:schemeClr val="dk1"/>
              </a:buClr>
              <a:buSzPts val="1900"/>
              <a:buFont typeface="Assistant"/>
              <a:buChar char="●"/>
            </a:pPr>
            <a:r>
              <a:rPr b="0" i="0" lang="en-US" sz="1900" u="none" cap="none" strike="noStrike">
                <a:solidFill>
                  <a:schemeClr val="dk1"/>
                </a:solidFill>
                <a:latin typeface="Assistant"/>
                <a:ea typeface="Assistant"/>
                <a:cs typeface="Assistant"/>
                <a:sym typeface="Assistant"/>
              </a:rPr>
              <a:t>Implemented several UI screens using blazor components to display Trips, Vehicles, Recommendations, Feedback Submissions and Creation of Trips using RadzenGrid, RadzenDialog, and Radzen Inputs.</a:t>
            </a:r>
            <a:endParaRPr b="0" i="0" sz="1900" u="none" cap="none" strike="noStrike">
              <a:solidFill>
                <a:schemeClr val="dk1"/>
              </a:solidFill>
              <a:latin typeface="Assistant"/>
              <a:ea typeface="Assistant"/>
              <a:cs typeface="Assistant"/>
              <a:sym typeface="Assistant"/>
            </a:endParaRPr>
          </a:p>
          <a:p>
            <a:pPr indent="-349250" lvl="0" marL="457200" marR="0" rtl="0" algn="l">
              <a:lnSpc>
                <a:spcPct val="100000"/>
              </a:lnSpc>
              <a:spcBef>
                <a:spcPts val="0"/>
              </a:spcBef>
              <a:spcAft>
                <a:spcPts val="0"/>
              </a:spcAft>
              <a:buClr>
                <a:schemeClr val="dk1"/>
              </a:buClr>
              <a:buSzPts val="1900"/>
              <a:buFont typeface="Assistant"/>
              <a:buChar char="●"/>
            </a:pPr>
            <a:r>
              <a:rPr b="0" i="0" lang="en-US" sz="1900" u="none" cap="none" strike="noStrike">
                <a:solidFill>
                  <a:schemeClr val="dk1"/>
                </a:solidFill>
                <a:latin typeface="Assistant"/>
                <a:ea typeface="Assistant"/>
                <a:cs typeface="Assistant"/>
                <a:sym typeface="Assistant"/>
              </a:rPr>
              <a:t>Wrote several unit tests using Xunit, reviewed pull requests, and provided documentation.</a:t>
            </a:r>
            <a:endParaRPr b="0" i="0" sz="1900" u="none" cap="none" strike="noStrike">
              <a:solidFill>
                <a:schemeClr val="dk1"/>
              </a:solidFill>
              <a:latin typeface="Assistant"/>
              <a:ea typeface="Assistant"/>
              <a:cs typeface="Assistant"/>
              <a:sym typeface="Assistant"/>
            </a:endParaRPr>
          </a:p>
        </p:txBody>
      </p:sp>
      <p:sp>
        <p:nvSpPr>
          <p:cNvPr id="224" name="Google Shape;224;g11626ce17d0_0_47"/>
          <p:cNvSpPr txBox="1"/>
          <p:nvPr>
            <p:ph type="title"/>
          </p:nvPr>
        </p:nvSpPr>
        <p:spPr>
          <a:xfrm>
            <a:off x="0" y="1"/>
            <a:ext cx="12192000" cy="1250100"/>
          </a:xfrm>
          <a:prstGeom prst="rect">
            <a:avLst/>
          </a:prstGeom>
          <a:solidFill>
            <a:srgbClr val="385623"/>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Ultra"/>
              <a:buNone/>
            </a:pPr>
            <a:r>
              <a:rPr lang="en-US" sz="4000">
                <a:solidFill>
                  <a:schemeClr val="lt1"/>
                </a:solidFill>
                <a:latin typeface="Ultra"/>
                <a:ea typeface="Ultra"/>
                <a:cs typeface="Ultra"/>
                <a:sym typeface="Ultra"/>
              </a:rPr>
              <a:t>Projects</a:t>
            </a:r>
            <a:br>
              <a:rPr lang="en-US" sz="4000">
                <a:solidFill>
                  <a:schemeClr val="lt1"/>
                </a:solidFill>
                <a:latin typeface="Ultra"/>
                <a:ea typeface="Ultra"/>
                <a:cs typeface="Ultra"/>
                <a:sym typeface="Ultra"/>
              </a:rPr>
            </a:br>
            <a:r>
              <a:rPr lang="en-US" sz="4000">
                <a:solidFill>
                  <a:schemeClr val="lt1"/>
                </a:solidFill>
                <a:latin typeface="Ultra"/>
                <a:ea typeface="Ultra"/>
                <a:cs typeface="Ultra"/>
                <a:sym typeface="Ultra"/>
              </a:rPr>
              <a:t>Our History</a:t>
            </a:r>
            <a:endParaRPr sz="4000">
              <a:solidFill>
                <a:schemeClr val="lt1"/>
              </a:solidFill>
              <a:latin typeface="Ultra"/>
              <a:ea typeface="Ultra"/>
              <a:cs typeface="Ultra"/>
              <a:sym typeface="Ult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1626ce17d0_0_59"/>
          <p:cNvSpPr txBox="1"/>
          <p:nvPr/>
        </p:nvSpPr>
        <p:spPr>
          <a:xfrm>
            <a:off x="0" y="1250066"/>
            <a:ext cx="12192000" cy="4788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FF0000"/>
              </a:buClr>
              <a:buSzPts val="3000"/>
              <a:buFont typeface="Arial"/>
              <a:buNone/>
            </a:pPr>
            <a:r>
              <a:rPr b="1" i="0" lang="en-US" sz="3000" u="none" cap="none" strike="noStrike">
                <a:solidFill>
                  <a:srgbClr val="385623"/>
                </a:solidFill>
                <a:latin typeface="Calibri"/>
                <a:ea typeface="Calibri"/>
                <a:cs typeface="Calibri"/>
                <a:sym typeface="Calibri"/>
              </a:rPr>
              <a:t>Improving</a:t>
            </a:r>
            <a:endParaRPr b="1" i="0" sz="2800" u="none" cap="none" strike="noStrike">
              <a:solidFill>
                <a:srgbClr val="385623"/>
              </a:solidFill>
              <a:latin typeface="Calibri"/>
              <a:ea typeface="Calibri"/>
              <a:cs typeface="Calibri"/>
              <a:sym typeface="Calibri"/>
            </a:endParaRPr>
          </a:p>
        </p:txBody>
      </p:sp>
      <p:sp>
        <p:nvSpPr>
          <p:cNvPr id="230" name="Google Shape;230;g11626ce17d0_0_59"/>
          <p:cNvSpPr txBox="1"/>
          <p:nvPr/>
        </p:nvSpPr>
        <p:spPr>
          <a:xfrm>
            <a:off x="0" y="1728850"/>
            <a:ext cx="6124200" cy="39405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15000"/>
              </a:lnSpc>
              <a:spcBef>
                <a:spcPts val="0"/>
              </a:spcBef>
              <a:spcAft>
                <a:spcPts val="0"/>
              </a:spcAft>
              <a:buClr>
                <a:schemeClr val="dk1"/>
              </a:buClr>
              <a:buSzPts val="2000"/>
              <a:buFont typeface="Assistant"/>
              <a:buChar char="●"/>
            </a:pPr>
            <a:r>
              <a:rPr b="0" i="0" lang="en-US" sz="2000" u="none" cap="none" strike="noStrike">
                <a:solidFill>
                  <a:schemeClr val="dk1"/>
                </a:solidFill>
                <a:latin typeface="Assistant"/>
                <a:ea typeface="Assistant"/>
                <a:cs typeface="Assistant"/>
                <a:sym typeface="Assistant"/>
              </a:rPr>
              <a:t>Worked with a team of developers to implement Features to a Rental Property Management Software in Angular 7, .NET Core 3, stored procedures, MVVM design, AutoMapper, Rest Web APIs, dependency injection and Relational SQL Server Database.</a:t>
            </a:r>
            <a:endParaRPr b="0" i="0" sz="2000" u="none" cap="none" strike="noStrike">
              <a:solidFill>
                <a:schemeClr val="dk1"/>
              </a:solidFill>
              <a:latin typeface="Assistant"/>
              <a:ea typeface="Assistant"/>
              <a:cs typeface="Assistant"/>
              <a:sym typeface="Assistant"/>
            </a:endParaRPr>
          </a:p>
          <a:p>
            <a:pPr indent="-355600" lvl="0" marL="457200" marR="0" rtl="0" algn="l">
              <a:lnSpc>
                <a:spcPct val="115000"/>
              </a:lnSpc>
              <a:spcBef>
                <a:spcPts val="0"/>
              </a:spcBef>
              <a:spcAft>
                <a:spcPts val="0"/>
              </a:spcAft>
              <a:buClr>
                <a:schemeClr val="dk1"/>
              </a:buClr>
              <a:buSzPts val="2000"/>
              <a:buFont typeface="Assistant"/>
              <a:buChar char="●"/>
            </a:pPr>
            <a:r>
              <a:rPr b="0" i="0" lang="en-US" sz="2000" u="none" cap="none" strike="noStrike">
                <a:solidFill>
                  <a:schemeClr val="dk1"/>
                </a:solidFill>
                <a:latin typeface="Assistant"/>
                <a:ea typeface="Assistant"/>
                <a:cs typeface="Assistant"/>
                <a:sym typeface="Assistant"/>
              </a:rPr>
              <a:t>Implemented</a:t>
            </a:r>
            <a:r>
              <a:rPr b="0" i="0" lang="en-US" sz="2000" u="none" cap="none" strike="noStrike">
                <a:solidFill>
                  <a:schemeClr val="dk1"/>
                </a:solidFill>
                <a:uFill>
                  <a:noFill/>
                </a:uFill>
                <a:latin typeface="Assistant"/>
                <a:ea typeface="Assistant"/>
                <a:cs typeface="Assistant"/>
                <a:sym typeface="Assistant"/>
                <a:hlinkClick r:id="rId3">
                  <a:extLst>
                    <a:ext uri="{A12FA001-AC4F-418D-AE19-62706E023703}">
                      <ahyp:hlinkClr val="tx"/>
                    </a:ext>
                  </a:extLst>
                </a:hlinkClick>
              </a:rPr>
              <a:t> </a:t>
            </a:r>
            <a:r>
              <a:rPr b="0" i="0" lang="en-US" sz="2000" u="sng" cap="none" strike="noStrike">
                <a:solidFill>
                  <a:srgbClr val="1155CC"/>
                </a:solidFill>
                <a:latin typeface="Assistant"/>
                <a:ea typeface="Assistant"/>
                <a:cs typeface="Assistant"/>
                <a:sym typeface="Assistant"/>
                <a:hlinkClick r:id="rId4">
                  <a:extLst>
                    <a:ext uri="{A12FA001-AC4F-418D-AE19-62706E023703}">
                      <ahyp:hlinkClr val="tx"/>
                    </a:ext>
                  </a:extLst>
                </a:hlinkClick>
              </a:rPr>
              <a:t>RingCentral API</a:t>
            </a:r>
            <a:r>
              <a:rPr b="0" i="0" lang="en-US" sz="2000" u="none" cap="none" strike="noStrike">
                <a:solidFill>
                  <a:schemeClr val="dk1"/>
                </a:solidFill>
                <a:latin typeface="Assistant"/>
                <a:ea typeface="Assistant"/>
                <a:cs typeface="Assistant"/>
                <a:sym typeface="Assistant"/>
              </a:rPr>
              <a:t> calls in software, using OAuth Authorization Code Flow, angular services, and stored procedures and RingCentral nuget package in the backend.</a:t>
            </a:r>
            <a:endParaRPr b="0" i="0" sz="2000" u="none" cap="none" strike="noStrike">
              <a:solidFill>
                <a:schemeClr val="dk1"/>
              </a:solidFill>
              <a:latin typeface="Assistant"/>
              <a:ea typeface="Assistant"/>
              <a:cs typeface="Assistant"/>
              <a:sym typeface="Assistant"/>
            </a:endParaRPr>
          </a:p>
          <a:p>
            <a:pPr indent="-355600" lvl="0" marL="457200" marR="0" rtl="0" algn="l">
              <a:lnSpc>
                <a:spcPct val="115000"/>
              </a:lnSpc>
              <a:spcBef>
                <a:spcPts val="0"/>
              </a:spcBef>
              <a:spcAft>
                <a:spcPts val="0"/>
              </a:spcAft>
              <a:buClr>
                <a:schemeClr val="dk1"/>
              </a:buClr>
              <a:buSzPts val="2000"/>
              <a:buFont typeface="Assistant"/>
              <a:buChar char="●"/>
            </a:pPr>
            <a:r>
              <a:rPr b="0" i="0" lang="en-US" sz="2000" u="none" cap="none" strike="noStrike">
                <a:solidFill>
                  <a:schemeClr val="dk1"/>
                </a:solidFill>
                <a:latin typeface="Assistant"/>
                <a:ea typeface="Assistant"/>
                <a:cs typeface="Assistant"/>
                <a:sym typeface="Assistant"/>
              </a:rPr>
              <a:t>Implemented extensions and services for an encrypted state in the OAuth authorization flow.</a:t>
            </a:r>
            <a:endParaRPr b="0" i="0" sz="2000" u="none" cap="none" strike="noStrike">
              <a:solidFill>
                <a:schemeClr val="dk1"/>
              </a:solidFill>
              <a:latin typeface="Assistant"/>
              <a:ea typeface="Assistant"/>
              <a:cs typeface="Assistant"/>
              <a:sym typeface="Assistant"/>
            </a:endParaRPr>
          </a:p>
        </p:txBody>
      </p:sp>
      <p:sp>
        <p:nvSpPr>
          <p:cNvPr id="231" name="Google Shape;231;g11626ce17d0_0_59"/>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232" name="Google Shape;232;g11626ce17d0_0_5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33" name="Google Shape;233;g11626ce17d0_0_59"/>
          <p:cNvSpPr txBox="1"/>
          <p:nvPr/>
        </p:nvSpPr>
        <p:spPr>
          <a:xfrm>
            <a:off x="6208900" y="1728850"/>
            <a:ext cx="5630400" cy="40329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dk1"/>
              </a:buClr>
              <a:buSzPts val="2000"/>
              <a:buFont typeface="Assistant"/>
              <a:buChar char="●"/>
            </a:pPr>
            <a:r>
              <a:rPr b="0" i="0" lang="en-US" sz="2000" u="none" cap="none" strike="noStrike">
                <a:solidFill>
                  <a:schemeClr val="dk1"/>
                </a:solidFill>
                <a:latin typeface="Assistant"/>
                <a:ea typeface="Assistant"/>
                <a:cs typeface="Assistant"/>
                <a:sym typeface="Assistant"/>
              </a:rPr>
              <a:t>Implemented features to Call a phone number or send sms via RingCentral api.</a:t>
            </a:r>
            <a:endParaRPr b="0" i="0" sz="2000" u="none" cap="none" strike="noStrike">
              <a:solidFill>
                <a:schemeClr val="dk1"/>
              </a:solidFill>
              <a:latin typeface="Assistant"/>
              <a:ea typeface="Assistant"/>
              <a:cs typeface="Assistant"/>
              <a:sym typeface="Assistant"/>
            </a:endParaRPr>
          </a:p>
          <a:p>
            <a:pPr indent="-355600" lvl="0" marL="457200" marR="0" rtl="0" algn="l">
              <a:lnSpc>
                <a:spcPct val="115000"/>
              </a:lnSpc>
              <a:spcBef>
                <a:spcPts val="0"/>
              </a:spcBef>
              <a:spcAft>
                <a:spcPts val="0"/>
              </a:spcAft>
              <a:buClr>
                <a:schemeClr val="dk1"/>
              </a:buClr>
              <a:buSzPts val="2000"/>
              <a:buFont typeface="Assistant"/>
              <a:buChar char="●"/>
            </a:pPr>
            <a:r>
              <a:rPr b="0" i="0" lang="en-US" sz="2000" u="none" cap="none" strike="noStrike">
                <a:solidFill>
                  <a:schemeClr val="dk1"/>
                </a:solidFill>
                <a:latin typeface="Assistant"/>
                <a:ea typeface="Assistant"/>
                <a:cs typeface="Assistant"/>
                <a:sym typeface="Assistant"/>
              </a:rPr>
              <a:t>Implemented various screens to insert and update table records, display kendo-ui grids of information, modal popups using ngbModal and ngbActiveModal.</a:t>
            </a:r>
            <a:endParaRPr b="0" i="0" sz="2000" u="none" cap="none" strike="noStrike">
              <a:solidFill>
                <a:schemeClr val="dk1"/>
              </a:solidFill>
              <a:latin typeface="Assistant"/>
              <a:ea typeface="Assistant"/>
              <a:cs typeface="Assistant"/>
              <a:sym typeface="Assistant"/>
            </a:endParaRPr>
          </a:p>
          <a:p>
            <a:pPr indent="-355600" lvl="0" marL="457200" marR="0" rtl="0" algn="l">
              <a:lnSpc>
                <a:spcPct val="115000"/>
              </a:lnSpc>
              <a:spcBef>
                <a:spcPts val="0"/>
              </a:spcBef>
              <a:spcAft>
                <a:spcPts val="0"/>
              </a:spcAft>
              <a:buClr>
                <a:schemeClr val="dk1"/>
              </a:buClr>
              <a:buSzPts val="2000"/>
              <a:buFont typeface="Assistant"/>
              <a:buChar char="●"/>
            </a:pPr>
            <a:r>
              <a:rPr b="0" i="0" lang="en-US" sz="2000" u="none" cap="none" strike="noStrike">
                <a:solidFill>
                  <a:schemeClr val="dk1"/>
                </a:solidFill>
                <a:latin typeface="Assistant"/>
                <a:ea typeface="Assistant"/>
                <a:cs typeface="Assistant"/>
                <a:sym typeface="Assistant"/>
              </a:rPr>
              <a:t>Refactored several pages in typescript components, html templates, and services to conform to angular development standards.</a:t>
            </a:r>
            <a:endParaRPr b="0" i="0" sz="2000" u="none" cap="none" strike="noStrike">
              <a:solidFill>
                <a:schemeClr val="dk1"/>
              </a:solidFill>
              <a:latin typeface="Assistant"/>
              <a:ea typeface="Assistant"/>
              <a:cs typeface="Assistant"/>
              <a:sym typeface="Assistant"/>
            </a:endParaRPr>
          </a:p>
          <a:p>
            <a:pPr indent="-355600" lvl="0" marL="457200" marR="0" rtl="0" algn="l">
              <a:lnSpc>
                <a:spcPct val="115000"/>
              </a:lnSpc>
              <a:spcBef>
                <a:spcPts val="0"/>
              </a:spcBef>
              <a:spcAft>
                <a:spcPts val="0"/>
              </a:spcAft>
              <a:buClr>
                <a:schemeClr val="dk1"/>
              </a:buClr>
              <a:buSzPts val="2000"/>
              <a:buFont typeface="Assistant"/>
              <a:buChar char="●"/>
            </a:pPr>
            <a:r>
              <a:rPr b="0" i="0" lang="en-US" sz="2000" u="none" cap="none" strike="noStrike">
                <a:solidFill>
                  <a:schemeClr val="dk1"/>
                </a:solidFill>
                <a:latin typeface="Assistant"/>
                <a:ea typeface="Assistant"/>
                <a:cs typeface="Assistant"/>
                <a:sym typeface="Assistant"/>
              </a:rPr>
              <a:t>Periodically, assisted with QA testing, fixed bugs, and provided documentation. </a:t>
            </a:r>
            <a:endParaRPr b="0" i="0" sz="2000" u="none" cap="none" strike="noStrike">
              <a:solidFill>
                <a:schemeClr val="dk1"/>
              </a:solidFill>
              <a:latin typeface="Assistant"/>
              <a:ea typeface="Assistant"/>
              <a:cs typeface="Assistant"/>
              <a:sym typeface="Assistant"/>
            </a:endParaRPr>
          </a:p>
        </p:txBody>
      </p:sp>
      <p:sp>
        <p:nvSpPr>
          <p:cNvPr id="234" name="Google Shape;234;g11626ce17d0_0_59"/>
          <p:cNvSpPr txBox="1"/>
          <p:nvPr>
            <p:ph type="title"/>
          </p:nvPr>
        </p:nvSpPr>
        <p:spPr>
          <a:xfrm>
            <a:off x="0" y="1"/>
            <a:ext cx="12192000" cy="1250100"/>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Ultra"/>
              <a:buNone/>
            </a:pPr>
            <a:r>
              <a:rPr lang="en-US" sz="4000">
                <a:solidFill>
                  <a:schemeClr val="lt1"/>
                </a:solidFill>
                <a:latin typeface="Ultra"/>
                <a:ea typeface="Ultra"/>
                <a:cs typeface="Ultra"/>
                <a:sym typeface="Ultra"/>
              </a:rPr>
              <a:t>Projects</a:t>
            </a:r>
            <a:br>
              <a:rPr lang="en-US" sz="4000">
                <a:solidFill>
                  <a:schemeClr val="lt1"/>
                </a:solidFill>
                <a:latin typeface="Ultra"/>
                <a:ea typeface="Ultra"/>
                <a:cs typeface="Ultra"/>
                <a:sym typeface="Ultra"/>
              </a:rPr>
            </a:br>
            <a:r>
              <a:rPr lang="en-US" sz="4000">
                <a:solidFill>
                  <a:schemeClr val="lt1"/>
                </a:solidFill>
                <a:latin typeface="Ultra"/>
                <a:ea typeface="Ultra"/>
                <a:cs typeface="Ultra"/>
                <a:sym typeface="Ultra"/>
              </a:rPr>
              <a:t>Our History</a:t>
            </a:r>
            <a:endParaRPr sz="4000">
              <a:solidFill>
                <a:schemeClr val="lt1"/>
              </a:solidFill>
              <a:latin typeface="Ultra"/>
              <a:ea typeface="Ultra"/>
              <a:cs typeface="Ultra"/>
              <a:sym typeface="Ult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1626ce17d0_0_71"/>
          <p:cNvSpPr txBox="1"/>
          <p:nvPr>
            <p:ph type="title"/>
          </p:nvPr>
        </p:nvSpPr>
        <p:spPr>
          <a:xfrm>
            <a:off x="0" y="0"/>
            <a:ext cx="12192000" cy="8739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50"/>
              <a:buFont typeface="Book Antiqua"/>
              <a:buNone/>
            </a:pPr>
            <a:r>
              <a:rPr lang="en-US" sz="3350">
                <a:solidFill>
                  <a:schemeClr val="lt1"/>
                </a:solidFill>
                <a:latin typeface="Ultra"/>
                <a:ea typeface="Ultra"/>
                <a:cs typeface="Ultra"/>
                <a:sym typeface="Ultra"/>
              </a:rPr>
              <a:t>Testimonials: Our Clients’ Perspective</a:t>
            </a:r>
            <a:endParaRPr sz="3350">
              <a:solidFill>
                <a:schemeClr val="lt1"/>
              </a:solidFill>
              <a:latin typeface="Ultra"/>
              <a:ea typeface="Ultra"/>
              <a:cs typeface="Ultra"/>
              <a:sym typeface="Ultra"/>
            </a:endParaRPr>
          </a:p>
        </p:txBody>
      </p:sp>
      <p:sp>
        <p:nvSpPr>
          <p:cNvPr id="240" name="Google Shape;240;g11626ce17d0_0_71"/>
          <p:cNvSpPr txBox="1"/>
          <p:nvPr/>
        </p:nvSpPr>
        <p:spPr>
          <a:xfrm>
            <a:off x="0" y="873875"/>
            <a:ext cx="6074100" cy="666900"/>
          </a:xfrm>
          <a:prstGeom prst="rect">
            <a:avLst/>
          </a:prstGeom>
          <a:solidFill>
            <a:srgbClr val="F3F3F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chemeClr val="dk1"/>
              </a:buClr>
              <a:buSzPts val="1100"/>
              <a:buFont typeface="Arial"/>
              <a:buNone/>
            </a:pPr>
            <a:r>
              <a:rPr b="1" i="0" lang="en-US" sz="2600" u="none" cap="none" strike="noStrike">
                <a:solidFill>
                  <a:schemeClr val="dk1"/>
                </a:solidFill>
                <a:latin typeface="Assistant"/>
                <a:ea typeface="Assistant"/>
                <a:cs typeface="Assistant"/>
                <a:sym typeface="Assistant"/>
              </a:rPr>
              <a:t>Andrew Hantzis</a:t>
            </a:r>
            <a:r>
              <a:rPr b="1" i="0" lang="en-US" sz="2600" u="none" cap="none" strike="noStrike">
                <a:solidFill>
                  <a:schemeClr val="dk1"/>
                </a:solidFill>
                <a:latin typeface="Calibri"/>
                <a:ea typeface="Calibri"/>
                <a:cs typeface="Calibri"/>
                <a:sym typeface="Calibri"/>
              </a:rPr>
              <a:t> </a:t>
            </a:r>
            <a:endParaRPr b="1" i="0" sz="2600" u="none" cap="none" strike="noStrike">
              <a:solidFill>
                <a:schemeClr val="dk1"/>
              </a:solidFill>
              <a:latin typeface="Calibri"/>
              <a:ea typeface="Calibri"/>
              <a:cs typeface="Calibri"/>
              <a:sym typeface="Calibri"/>
            </a:endParaRPr>
          </a:p>
          <a:p>
            <a:pPr indent="0" lvl="0" marL="0" marR="0" rtl="0" algn="ctr">
              <a:lnSpc>
                <a:spcPct val="70000"/>
              </a:lnSpc>
              <a:spcBef>
                <a:spcPts val="0"/>
              </a:spcBef>
              <a:spcAft>
                <a:spcPts val="0"/>
              </a:spcAft>
              <a:buClr>
                <a:schemeClr val="dk1"/>
              </a:buClr>
              <a:buSzPts val="1100"/>
              <a:buFont typeface="Arial"/>
              <a:buNone/>
            </a:pPr>
            <a:r>
              <a:rPr b="0" i="0" lang="en-US" sz="2600" u="none" cap="none" strike="noStrike">
                <a:solidFill>
                  <a:schemeClr val="dk1"/>
                </a:solidFill>
                <a:latin typeface="Philosopher"/>
                <a:ea typeface="Philosopher"/>
                <a:cs typeface="Philosopher"/>
                <a:sym typeface="Philosopher"/>
              </a:rPr>
              <a:t>Vice President - Cloud Identity</a:t>
            </a:r>
            <a:endParaRPr b="0" i="0" sz="2600" u="none" cap="none" strike="noStrike">
              <a:solidFill>
                <a:schemeClr val="dk1"/>
              </a:solidFill>
              <a:latin typeface="Lato"/>
              <a:ea typeface="Lato"/>
              <a:cs typeface="Lato"/>
              <a:sym typeface="Lato"/>
            </a:endParaRPr>
          </a:p>
        </p:txBody>
      </p:sp>
      <p:sp>
        <p:nvSpPr>
          <p:cNvPr id="241" name="Google Shape;241;g11626ce17d0_0_71"/>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242" name="Google Shape;242;g11626ce17d0_0_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43" name="Google Shape;243;g11626ce17d0_0_71"/>
          <p:cNvSpPr txBox="1"/>
          <p:nvPr/>
        </p:nvSpPr>
        <p:spPr>
          <a:xfrm>
            <a:off x="0" y="1531650"/>
            <a:ext cx="6074100" cy="4503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600"/>
              <a:buFont typeface="Arial"/>
              <a:buNone/>
            </a:pPr>
            <a:r>
              <a:rPr b="0" i="0" lang="en-US" sz="2300" u="none" cap="none" strike="noStrike">
                <a:solidFill>
                  <a:srgbClr val="000000"/>
                </a:solidFill>
                <a:latin typeface="Bitter"/>
                <a:ea typeface="Bitter"/>
                <a:cs typeface="Bitter"/>
                <a:sym typeface="Bitter"/>
              </a:rPr>
              <a:t>Obiye is a consummate professional. His technical aptitude as a Software Developer is outstanding, and he has excellent interpersonal skills to be able understand and address the needs of his clients in a timely fashion. His dedication to his work shines through as he consistently delivers top notch results to his client base. I'd highly recommend him to anyone looking for a highly skilled software development consultant.</a:t>
            </a:r>
            <a:endParaRPr b="0" i="0" sz="2300" u="none" cap="none" strike="noStrike">
              <a:solidFill>
                <a:srgbClr val="000000"/>
              </a:solidFill>
              <a:latin typeface="Bitter"/>
              <a:ea typeface="Bitter"/>
              <a:cs typeface="Bitter"/>
              <a:sym typeface="Bitter"/>
            </a:endParaRPr>
          </a:p>
        </p:txBody>
      </p:sp>
      <p:sp>
        <p:nvSpPr>
          <p:cNvPr id="244" name="Google Shape;244;g11626ce17d0_0_71"/>
          <p:cNvSpPr txBox="1"/>
          <p:nvPr/>
        </p:nvSpPr>
        <p:spPr>
          <a:xfrm>
            <a:off x="6074100" y="873875"/>
            <a:ext cx="6117900" cy="666900"/>
          </a:xfrm>
          <a:prstGeom prst="rect">
            <a:avLst/>
          </a:prstGeom>
          <a:solidFill>
            <a:srgbClr val="F3F3F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chemeClr val="dk1"/>
              </a:buClr>
              <a:buSzPts val="1100"/>
              <a:buFont typeface="Arial"/>
              <a:buNone/>
            </a:pPr>
            <a:r>
              <a:rPr b="1" i="0" lang="en-US" sz="2600" u="none" cap="none" strike="noStrike">
                <a:solidFill>
                  <a:schemeClr val="dk1"/>
                </a:solidFill>
                <a:latin typeface="Assistant"/>
                <a:ea typeface="Assistant"/>
                <a:cs typeface="Assistant"/>
                <a:sym typeface="Assistant"/>
              </a:rPr>
              <a:t>Nathan Hollingsworth </a:t>
            </a:r>
            <a:endParaRPr b="1" i="0" sz="2600" u="none" cap="none" strike="noStrike">
              <a:solidFill>
                <a:schemeClr val="dk1"/>
              </a:solidFill>
              <a:latin typeface="Calibri"/>
              <a:ea typeface="Calibri"/>
              <a:cs typeface="Calibri"/>
              <a:sym typeface="Calibri"/>
            </a:endParaRPr>
          </a:p>
          <a:p>
            <a:pPr indent="0" lvl="0" marL="0" marR="0" rtl="0" algn="ctr">
              <a:lnSpc>
                <a:spcPct val="70000"/>
              </a:lnSpc>
              <a:spcBef>
                <a:spcPts val="0"/>
              </a:spcBef>
              <a:spcAft>
                <a:spcPts val="0"/>
              </a:spcAft>
              <a:buClr>
                <a:schemeClr val="dk1"/>
              </a:buClr>
              <a:buSzPts val="1100"/>
              <a:buFont typeface="Arial"/>
              <a:buNone/>
            </a:pPr>
            <a:r>
              <a:rPr b="0" i="0" lang="en-US" sz="2600" u="none" cap="none" strike="noStrike">
                <a:solidFill>
                  <a:schemeClr val="dk1"/>
                </a:solidFill>
                <a:latin typeface="Philosopher"/>
                <a:ea typeface="Philosopher"/>
                <a:cs typeface="Philosopher"/>
                <a:sym typeface="Philosopher"/>
              </a:rPr>
              <a:t>Principal Architect - Limeade</a:t>
            </a:r>
            <a:endParaRPr b="0" i="0" sz="2600" u="none" cap="none" strike="noStrike">
              <a:solidFill>
                <a:schemeClr val="dk1"/>
              </a:solidFill>
              <a:latin typeface="Lato"/>
              <a:ea typeface="Lato"/>
              <a:cs typeface="Lato"/>
              <a:sym typeface="Lato"/>
            </a:endParaRPr>
          </a:p>
        </p:txBody>
      </p:sp>
      <p:sp>
        <p:nvSpPr>
          <p:cNvPr id="245" name="Google Shape;245;g11626ce17d0_0_71"/>
          <p:cNvSpPr txBox="1"/>
          <p:nvPr/>
        </p:nvSpPr>
        <p:spPr>
          <a:xfrm>
            <a:off x="6074100" y="1531650"/>
            <a:ext cx="6117900" cy="4503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600"/>
              <a:buFont typeface="Arial"/>
              <a:buNone/>
            </a:pPr>
            <a:r>
              <a:rPr b="0" i="0" lang="en-US" sz="2400" u="none" cap="none" strike="noStrike">
                <a:solidFill>
                  <a:srgbClr val="000000"/>
                </a:solidFill>
                <a:latin typeface="Bitter"/>
                <a:ea typeface="Bitter"/>
                <a:cs typeface="Bitter"/>
                <a:sym typeface="Bitter"/>
              </a:rPr>
              <a:t>Loved working with Obiye. He was always able to take on whatever I assigned to him. For things he didn't know, he dug in and figured it out on his own, with little coaching. It was a pleasure to work with him. Looking forward to working on future projects together.</a:t>
            </a:r>
            <a:endParaRPr b="0" i="0" sz="2400" u="none" cap="none" strike="noStrike">
              <a:solidFill>
                <a:srgbClr val="000000"/>
              </a:solidFill>
              <a:latin typeface="Bitter"/>
              <a:ea typeface="Bitter"/>
              <a:cs typeface="Bitter"/>
              <a:sym typeface="Bitter"/>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rgbClr val="000000"/>
              </a:solidFill>
              <a:latin typeface="Bitter"/>
              <a:ea typeface="Bitter"/>
              <a:cs typeface="Bitter"/>
              <a:sym typeface="Bitter"/>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rgbClr val="000000"/>
              </a:solidFill>
              <a:latin typeface="Bitter"/>
              <a:ea typeface="Bitter"/>
              <a:cs typeface="Bitter"/>
              <a:sym typeface="Bitter"/>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rgbClr val="000000"/>
              </a:solidFill>
              <a:latin typeface="Bitter"/>
              <a:ea typeface="Bitter"/>
              <a:cs typeface="Bitter"/>
              <a:sym typeface="Bitter"/>
            </a:endParaRPr>
          </a:p>
          <a:p>
            <a:pPr indent="0" lvl="0" marL="0" marR="0" rtl="0" algn="l">
              <a:lnSpc>
                <a:spcPct val="115000"/>
              </a:lnSpc>
              <a:spcBef>
                <a:spcPts val="0"/>
              </a:spcBef>
              <a:spcAft>
                <a:spcPts val="0"/>
              </a:spcAft>
              <a:buClr>
                <a:srgbClr val="000000"/>
              </a:buClr>
              <a:buSzPts val="2600"/>
              <a:buFont typeface="Arial"/>
              <a:buNone/>
            </a:pPr>
            <a:r>
              <a:t/>
            </a:r>
            <a:endParaRPr b="0" i="0" sz="2400" u="none" cap="none" strike="noStrike">
              <a:solidFill>
                <a:srgbClr val="000000"/>
              </a:solidFill>
              <a:latin typeface="Bitter"/>
              <a:ea typeface="Bitter"/>
              <a:cs typeface="Bitter"/>
              <a:sym typeface="Bitt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g11626ce17d0_2_24"/>
          <p:cNvPicPr preferRelativeResize="0"/>
          <p:nvPr/>
        </p:nvPicPr>
        <p:blipFill rotWithShape="1">
          <a:blip r:embed="rId3">
            <a:alphaModFix/>
          </a:blip>
          <a:srcRect b="0" l="0" r="0" t="0"/>
          <a:stretch/>
        </p:blipFill>
        <p:spPr>
          <a:xfrm>
            <a:off x="4405498" y="1016000"/>
            <a:ext cx="3606800" cy="4826000"/>
          </a:xfrm>
          <a:prstGeom prst="rect">
            <a:avLst/>
          </a:prstGeom>
          <a:noFill/>
          <a:ln>
            <a:noFill/>
          </a:ln>
        </p:spPr>
      </p:pic>
      <p:sp>
        <p:nvSpPr>
          <p:cNvPr id="251" name="Google Shape;251;g11626ce17d0_2_24"/>
          <p:cNvSpPr/>
          <p:nvPr/>
        </p:nvSpPr>
        <p:spPr>
          <a:xfrm>
            <a:off x="0" y="0"/>
            <a:ext cx="12192000" cy="7848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500"/>
              <a:buFont typeface="Book Antiqua"/>
              <a:buNone/>
            </a:pPr>
            <a:r>
              <a:rPr b="1" i="0" lang="en-US" sz="4500" u="none" cap="none" strike="noStrike">
                <a:solidFill>
                  <a:schemeClr val="lt1"/>
                </a:solidFill>
                <a:latin typeface="Book Antiqua"/>
                <a:ea typeface="Book Antiqua"/>
                <a:cs typeface="Book Antiqua"/>
                <a:sym typeface="Book Antiqua"/>
              </a:rPr>
              <a:t>Thank You</a:t>
            </a:r>
            <a:endParaRPr b="1" i="0" sz="4500" u="none" cap="none" strike="noStrike">
              <a:solidFill>
                <a:schemeClr val="lt1"/>
              </a:solidFill>
              <a:latin typeface="Book Antiqua"/>
              <a:ea typeface="Book Antiqua"/>
              <a:cs typeface="Book Antiqua"/>
              <a:sym typeface="Book Antiqua"/>
            </a:endParaRPr>
          </a:p>
        </p:txBody>
      </p:sp>
      <p:sp>
        <p:nvSpPr>
          <p:cNvPr id="252" name="Google Shape;252;g11626ce17d0_2_24"/>
          <p:cNvSpPr/>
          <p:nvPr/>
        </p:nvSpPr>
        <p:spPr>
          <a:xfrm flipH="1">
            <a:off x="4439858" y="5842009"/>
            <a:ext cx="3312300" cy="3846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(Pronounced </a:t>
            </a:r>
            <a:r>
              <a:rPr b="0" i="0" lang="en-US" sz="1900" u="none" cap="none" strike="noStrike">
                <a:solidFill>
                  <a:srgbClr val="385623"/>
                </a:solidFill>
                <a:latin typeface="Arial"/>
                <a:ea typeface="Arial"/>
                <a:cs typeface="Arial"/>
                <a:sym typeface="Arial"/>
              </a:rPr>
              <a:t>Eh</a:t>
            </a:r>
            <a:r>
              <a:rPr b="0" i="0" lang="en-US" sz="1900" u="none" cap="none" strike="noStrike">
                <a:solidFill>
                  <a:srgbClr val="000000"/>
                </a:solidFill>
                <a:latin typeface="Arial"/>
                <a:ea typeface="Arial"/>
                <a:cs typeface="Arial"/>
                <a:sym typeface="Arial"/>
              </a:rPr>
              <a:t>-doo-</a:t>
            </a:r>
            <a:r>
              <a:rPr b="0" i="0" lang="en-US" sz="1900" u="none" cap="none" strike="noStrike">
                <a:solidFill>
                  <a:srgbClr val="FF0000"/>
                </a:solidFill>
                <a:latin typeface="Arial"/>
                <a:ea typeface="Arial"/>
                <a:cs typeface="Arial"/>
                <a:sym typeface="Arial"/>
              </a:rPr>
              <a:t>ray</a:t>
            </a:r>
            <a:r>
              <a:rPr b="0" i="0" lang="en-US" sz="1900" u="none" cap="none" strike="noStrike">
                <a:solidFill>
                  <a:srgbClr val="000000"/>
                </a:solidFill>
                <a:latin typeface="Arial"/>
                <a:ea typeface="Arial"/>
                <a:cs typeface="Arial"/>
                <a:sym typeface="Arial"/>
              </a:rPr>
              <a:t>-I-T)</a:t>
            </a:r>
            <a:endParaRPr b="0" i="0" sz="1900" u="none" cap="none" strike="noStrike">
              <a:solidFill>
                <a:schemeClr val="dk1"/>
              </a:solidFill>
              <a:latin typeface="Arial"/>
              <a:ea typeface="Arial"/>
              <a:cs typeface="Arial"/>
              <a:sym typeface="Arial"/>
            </a:endParaRPr>
          </a:p>
        </p:txBody>
      </p:sp>
      <p:sp>
        <p:nvSpPr>
          <p:cNvPr id="253" name="Google Shape;253;g11626ce17d0_2_24"/>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1200">
                <a:solidFill>
                  <a:schemeClr val="dk1"/>
                </a:solidFill>
                <a:latin typeface="Calibri"/>
                <a:ea typeface="Calibri"/>
                <a:cs typeface="Calibri"/>
                <a:sym typeface="Calibri"/>
              </a:rPr>
              <a:t>© 202</a:t>
            </a:r>
            <a:r>
              <a:rPr lang="en-US">
                <a:latin typeface="Calibri"/>
                <a:ea typeface="Calibri"/>
                <a:cs typeface="Calibri"/>
                <a:sym typeface="Calibri"/>
              </a:rPr>
              <a:t>4</a:t>
            </a:r>
            <a:r>
              <a:rPr lang="en-US" sz="1200">
                <a:solidFill>
                  <a:schemeClr val="dk1"/>
                </a:solidFill>
                <a:latin typeface="Calibri"/>
                <a:ea typeface="Calibri"/>
                <a:cs typeface="Calibri"/>
                <a:sym typeface="Calibri"/>
              </a:rPr>
              <a:t> Edure IT LLC</a:t>
            </a:r>
            <a:endParaRPr/>
          </a:p>
        </p:txBody>
      </p:sp>
      <p:sp>
        <p:nvSpPr>
          <p:cNvPr id="254" name="Google Shape;254;g11626ce17d0_2_24"/>
          <p:cNvSpPr txBox="1"/>
          <p:nvPr>
            <p:ph idx="12" type="sldNum"/>
          </p:nvPr>
        </p:nvSpPr>
        <p:spPr>
          <a:xfrm>
            <a:off x="8610600" y="6463515"/>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55" name="Google Shape;255;g11626ce17d0_2_24"/>
          <p:cNvSpPr/>
          <p:nvPr/>
        </p:nvSpPr>
        <p:spPr>
          <a:xfrm>
            <a:off x="8299049" y="1394601"/>
            <a:ext cx="1338900" cy="12801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g11626ce17d0_2_24"/>
          <p:cNvSpPr/>
          <p:nvPr/>
        </p:nvSpPr>
        <p:spPr>
          <a:xfrm>
            <a:off x="9132449" y="3035577"/>
            <a:ext cx="1699500" cy="1280100"/>
          </a:xfrm>
          <a:prstGeom prst="triangle">
            <a:avLst>
              <a:gd fmla="val 50000" name="adj"/>
            </a:avLst>
          </a:prstGeom>
          <a:solidFill>
            <a:srgbClr val="38562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g11626ce17d0_2_24"/>
          <p:cNvSpPr/>
          <p:nvPr/>
        </p:nvSpPr>
        <p:spPr>
          <a:xfrm>
            <a:off x="10463513" y="1394601"/>
            <a:ext cx="1402200" cy="1280100"/>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g11626ce17d0_2_24"/>
          <p:cNvSpPr txBox="1"/>
          <p:nvPr/>
        </p:nvSpPr>
        <p:spPr>
          <a:xfrm>
            <a:off x="559025" y="1606675"/>
            <a:ext cx="3112200" cy="2709000"/>
          </a:xfrm>
          <a:prstGeom prst="rect">
            <a:avLst/>
          </a:prstGeom>
          <a:solidFill>
            <a:srgbClr val="F3F3F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Belleza"/>
                <a:ea typeface="Belleza"/>
                <a:cs typeface="Belleza"/>
                <a:sym typeface="Belleza"/>
              </a:rPr>
              <a:t>We use </a:t>
            </a:r>
            <a:r>
              <a:rPr b="0" i="0" lang="en-US" sz="3000" u="none" cap="none" strike="noStrike">
                <a:solidFill>
                  <a:schemeClr val="dk1"/>
                </a:solidFill>
                <a:latin typeface="Bree Serif"/>
                <a:ea typeface="Bree Serif"/>
                <a:cs typeface="Bree Serif"/>
                <a:sym typeface="Bree Serif"/>
              </a:rPr>
              <a:t>information technolog</a:t>
            </a:r>
            <a:r>
              <a:rPr b="0" i="0" lang="en-US" sz="3000" u="none" cap="none" strike="noStrike">
                <a:solidFill>
                  <a:schemeClr val="dk1"/>
                </a:solidFill>
                <a:latin typeface="Libre Franklin Medium"/>
                <a:ea typeface="Libre Franklin Medium"/>
                <a:cs typeface="Libre Franklin Medium"/>
                <a:sym typeface="Libre Franklin Medium"/>
              </a:rPr>
              <a:t>y</a:t>
            </a:r>
            <a:r>
              <a:rPr b="0" i="0" lang="en-US" sz="3000" u="none" cap="none" strike="noStrike">
                <a:solidFill>
                  <a:schemeClr val="dk1"/>
                </a:solidFill>
                <a:latin typeface="Ultra"/>
                <a:ea typeface="Ultra"/>
                <a:cs typeface="Ultra"/>
                <a:sym typeface="Ultra"/>
              </a:rPr>
              <a:t> </a:t>
            </a:r>
            <a:r>
              <a:rPr b="0" i="0" lang="en-US" sz="3000" u="none" cap="none" strike="noStrike">
                <a:solidFill>
                  <a:schemeClr val="dk1"/>
                </a:solidFill>
                <a:latin typeface="Bitter"/>
                <a:ea typeface="Bitter"/>
                <a:cs typeface="Bitter"/>
                <a:sym typeface="Bitter"/>
              </a:rPr>
              <a:t>to</a:t>
            </a:r>
            <a:r>
              <a:rPr b="0" i="0" lang="en-US" sz="3000" u="none" cap="none" strike="noStrike">
                <a:solidFill>
                  <a:schemeClr val="dk1"/>
                </a:solidFill>
                <a:latin typeface="Arial"/>
                <a:ea typeface="Arial"/>
                <a:cs typeface="Arial"/>
                <a:sym typeface="Arial"/>
              </a:rPr>
              <a:t> </a:t>
            </a:r>
            <a:r>
              <a:rPr b="0" i="0" lang="en-US" sz="4000" u="none" cap="none" strike="noStrike">
                <a:solidFill>
                  <a:schemeClr val="dk1"/>
                </a:solidFill>
                <a:latin typeface="Philosopher"/>
                <a:ea typeface="Philosopher"/>
                <a:cs typeface="Philosopher"/>
                <a:sym typeface="Philosopher"/>
              </a:rPr>
              <a:t>foster human flourishing</a:t>
            </a:r>
            <a:r>
              <a:rPr b="0" i="0" lang="en-US" sz="3000" u="none" cap="none" strike="noStrike">
                <a:solidFill>
                  <a:schemeClr val="dk1"/>
                </a:solidFill>
                <a:latin typeface="Ultra"/>
                <a:ea typeface="Ultra"/>
                <a:cs typeface="Ultra"/>
                <a:sym typeface="Ultra"/>
              </a:rPr>
              <a:t>.</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b="0" l="0" r="0" t="0"/>
          <a:stretch/>
        </p:blipFill>
        <p:spPr>
          <a:xfrm>
            <a:off x="7181973" y="942025"/>
            <a:ext cx="3606800" cy="4826000"/>
          </a:xfrm>
          <a:prstGeom prst="rect">
            <a:avLst/>
          </a:prstGeom>
          <a:noFill/>
          <a:ln>
            <a:noFill/>
          </a:ln>
        </p:spPr>
      </p:pic>
      <p:sp>
        <p:nvSpPr>
          <p:cNvPr id="102" name="Google Shape;102;p1"/>
          <p:cNvSpPr/>
          <p:nvPr/>
        </p:nvSpPr>
        <p:spPr>
          <a:xfrm>
            <a:off x="0" y="0"/>
            <a:ext cx="12192000" cy="784830"/>
          </a:xfrm>
          <a:prstGeom prst="rect">
            <a:avLst/>
          </a:prstGeom>
          <a:solidFill>
            <a:srgbClr val="7F7F7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500"/>
              <a:buFont typeface="Book Antiqua"/>
              <a:buNone/>
            </a:pPr>
            <a:r>
              <a:rPr b="1" i="0" lang="en-US" sz="4500" u="none" cap="none" strike="noStrike">
                <a:solidFill>
                  <a:schemeClr val="lt1"/>
                </a:solidFill>
                <a:latin typeface="Book Antiqua"/>
                <a:ea typeface="Book Antiqua"/>
                <a:cs typeface="Book Antiqua"/>
                <a:sym typeface="Book Antiqua"/>
              </a:rPr>
              <a:t>2024 Media Kit </a:t>
            </a:r>
            <a:endParaRPr b="1" i="0" sz="1800" u="none" cap="none" strike="noStrike">
              <a:solidFill>
                <a:schemeClr val="lt1"/>
              </a:solidFill>
              <a:latin typeface="Book Antiqua"/>
              <a:ea typeface="Book Antiqua"/>
              <a:cs typeface="Book Antiqua"/>
              <a:sym typeface="Book Antiqua"/>
            </a:endParaRPr>
          </a:p>
        </p:txBody>
      </p:sp>
      <p:sp>
        <p:nvSpPr>
          <p:cNvPr id="103" name="Google Shape;103;p1"/>
          <p:cNvSpPr txBox="1"/>
          <p:nvPr/>
        </p:nvSpPr>
        <p:spPr>
          <a:xfrm>
            <a:off x="168773" y="1268750"/>
            <a:ext cx="5489100" cy="332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Montserrat"/>
                <a:ea typeface="Montserrat"/>
                <a:cs typeface="Montserrat"/>
                <a:sym typeface="Montserrat"/>
              </a:rPr>
              <a:t>Introduction……………………..…</a:t>
            </a:r>
            <a:r>
              <a:rPr b="0" i="0" lang="en-US" sz="3000" u="none" cap="none" strike="noStrike">
                <a:solidFill>
                  <a:srgbClr val="385623"/>
                </a:solidFill>
                <a:latin typeface="Montserrat"/>
                <a:ea typeface="Montserrat"/>
                <a:cs typeface="Montserrat"/>
                <a:sym typeface="Montserrat"/>
              </a:rPr>
              <a:t>3</a:t>
            </a:r>
            <a:r>
              <a:rPr b="0" i="0" lang="en-US" sz="3000" u="none" cap="none" strike="noStrike">
                <a:solidFill>
                  <a:srgbClr val="C00000"/>
                </a:solidFill>
                <a:latin typeface="Montserrat"/>
                <a:ea typeface="Montserrat"/>
                <a:cs typeface="Montserrat"/>
                <a:sym typeface="Montserrat"/>
              </a:rPr>
              <a:t> </a:t>
            </a:r>
            <a:endParaRPr b="0"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Montserrat"/>
                <a:ea typeface="Montserrat"/>
                <a:cs typeface="Montserrat"/>
                <a:sym typeface="Montserrat"/>
              </a:rPr>
              <a:t>About Edure IT™.………….….</a:t>
            </a:r>
            <a:r>
              <a:rPr b="0" i="0" lang="en-US" sz="3000" u="none" cap="none" strike="noStrike">
                <a:solidFill>
                  <a:srgbClr val="C00000"/>
                </a:solidFill>
                <a:latin typeface="Montserrat"/>
                <a:ea typeface="Montserrat"/>
                <a:cs typeface="Montserrat"/>
                <a:sym typeface="Montserrat"/>
              </a:rPr>
              <a:t>4 </a:t>
            </a:r>
            <a:endParaRPr b="0"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Montserrat"/>
                <a:ea typeface="Montserrat"/>
                <a:cs typeface="Montserrat"/>
                <a:sym typeface="Montserrat"/>
              </a:rPr>
              <a:t>Meet the Team………………..…5</a:t>
            </a:r>
            <a:r>
              <a:rPr b="0" i="0" lang="en-US" sz="3000" u="none" cap="none" strike="noStrike">
                <a:solidFill>
                  <a:srgbClr val="C00000"/>
                </a:solidFill>
                <a:latin typeface="Montserrat"/>
                <a:ea typeface="Montserrat"/>
                <a:cs typeface="Montserrat"/>
                <a:sym typeface="Montserrat"/>
              </a:rPr>
              <a:t> </a:t>
            </a:r>
            <a:endParaRPr b="0"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Montserrat"/>
                <a:ea typeface="Montserrat"/>
                <a:cs typeface="Montserrat"/>
                <a:sym typeface="Montserrat"/>
              </a:rPr>
              <a:t>Our Process…………………………</a:t>
            </a:r>
            <a:r>
              <a:rPr lang="en-US" sz="3000">
                <a:solidFill>
                  <a:srgbClr val="385623"/>
                </a:solidFill>
                <a:latin typeface="Montserrat"/>
                <a:ea typeface="Montserrat"/>
                <a:cs typeface="Montserrat"/>
                <a:sym typeface="Montserrat"/>
              </a:rPr>
              <a:t>6</a:t>
            </a:r>
            <a:endParaRPr b="0" i="0" sz="2000" u="none" cap="none" strike="noStrike">
              <a:solidFill>
                <a:srgbClr val="38562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Montserrat"/>
                <a:ea typeface="Montserrat"/>
                <a:cs typeface="Montserrat"/>
                <a:sym typeface="Montserrat"/>
              </a:rPr>
              <a:t>Let’s work together………….</a:t>
            </a:r>
            <a:r>
              <a:rPr lang="en-US" sz="3000">
                <a:solidFill>
                  <a:srgbClr val="C00000"/>
                </a:solidFill>
                <a:latin typeface="Montserrat"/>
                <a:ea typeface="Montserrat"/>
                <a:cs typeface="Montserrat"/>
                <a:sym typeface="Montserrat"/>
              </a:rPr>
              <a:t>7</a:t>
            </a:r>
            <a:endParaRPr b="0"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Montserrat"/>
                <a:ea typeface="Montserrat"/>
                <a:cs typeface="Montserrat"/>
                <a:sym typeface="Montserrat"/>
              </a:rPr>
              <a:t>Projects………...............................</a:t>
            </a:r>
            <a:r>
              <a:rPr lang="en-US" sz="3000">
                <a:solidFill>
                  <a:schemeClr val="dk1"/>
                </a:solidFill>
                <a:latin typeface="Montserrat"/>
                <a:ea typeface="Montserrat"/>
                <a:cs typeface="Montserrat"/>
                <a:sym typeface="Montserrat"/>
              </a:rPr>
              <a:t>8</a:t>
            </a:r>
            <a:endParaRPr b="0" i="0" sz="20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Montserrat"/>
                <a:ea typeface="Montserrat"/>
                <a:cs typeface="Montserrat"/>
                <a:sym typeface="Montserrat"/>
              </a:rPr>
              <a:t>Testimonials…………..………..…</a:t>
            </a:r>
            <a:r>
              <a:rPr b="0" i="0" lang="en-US" sz="3000" u="none" cap="none" strike="noStrike">
                <a:solidFill>
                  <a:srgbClr val="385623"/>
                </a:solidFill>
                <a:latin typeface="Montserrat"/>
                <a:ea typeface="Montserrat"/>
                <a:cs typeface="Montserrat"/>
                <a:sym typeface="Montserrat"/>
              </a:rPr>
              <a:t>1</a:t>
            </a:r>
            <a:r>
              <a:rPr lang="en-US" sz="3000">
                <a:solidFill>
                  <a:srgbClr val="385623"/>
                </a:solidFill>
                <a:latin typeface="Montserrat"/>
                <a:ea typeface="Montserrat"/>
                <a:cs typeface="Montserrat"/>
                <a:sym typeface="Montserrat"/>
              </a:rPr>
              <a:t>6</a:t>
            </a:r>
            <a:endParaRPr b="0" i="0" sz="3000" u="none" cap="none" strike="noStrike">
              <a:solidFill>
                <a:srgbClr val="385623"/>
              </a:solidFill>
              <a:latin typeface="Montserrat"/>
              <a:ea typeface="Montserrat"/>
              <a:cs typeface="Montserrat"/>
              <a:sym typeface="Montserrat"/>
            </a:endParaRPr>
          </a:p>
        </p:txBody>
      </p:sp>
      <p:sp>
        <p:nvSpPr>
          <p:cNvPr id="104" name="Google Shape;104;p1"/>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 202</a:t>
            </a:r>
            <a:r>
              <a:rPr lang="en-US">
                <a:latin typeface="Calibri"/>
                <a:ea typeface="Calibri"/>
                <a:cs typeface="Calibri"/>
                <a:sym typeface="Calibri"/>
              </a:rPr>
              <a:t>4</a:t>
            </a:r>
            <a:r>
              <a:rPr b="0" i="0" lang="en-US" sz="1200" u="none" cap="none" strike="noStrike">
                <a:solidFill>
                  <a:schemeClr val="dk1"/>
                </a:solidFill>
                <a:latin typeface="Calibri"/>
                <a:ea typeface="Calibri"/>
                <a:cs typeface="Calibri"/>
                <a:sym typeface="Calibri"/>
              </a:rPr>
              <a:t> Edure IT LLC</a:t>
            </a:r>
            <a:endParaRPr/>
          </a:p>
        </p:txBody>
      </p:sp>
      <p:sp>
        <p:nvSpPr>
          <p:cNvPr id="105" name="Google Shape;105;p1"/>
          <p:cNvSpPr txBox="1"/>
          <p:nvPr>
            <p:ph idx="12" type="sldNum"/>
          </p:nvPr>
        </p:nvSpPr>
        <p:spPr>
          <a:xfrm>
            <a:off x="8610600" y="6463515"/>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1626ce17d0_0_130"/>
          <p:cNvSpPr txBox="1"/>
          <p:nvPr>
            <p:ph type="title"/>
          </p:nvPr>
        </p:nvSpPr>
        <p:spPr>
          <a:xfrm>
            <a:off x="0" y="1"/>
            <a:ext cx="12192000" cy="1250100"/>
          </a:xfrm>
          <a:prstGeom prst="rect">
            <a:avLst/>
          </a:prstGeom>
          <a:solidFill>
            <a:srgbClr val="7F7F7F"/>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Ultra"/>
              <a:buNone/>
            </a:pPr>
            <a:r>
              <a:rPr lang="en-US" sz="2800">
                <a:solidFill>
                  <a:schemeClr val="lt1"/>
                </a:solidFill>
                <a:latin typeface="Ultra"/>
                <a:ea typeface="Ultra"/>
                <a:cs typeface="Ultra"/>
                <a:sym typeface="Ultra"/>
              </a:rPr>
              <a:t>INTRODUCTION</a:t>
            </a:r>
            <a:br>
              <a:rPr b="1" lang="en-US">
                <a:solidFill>
                  <a:schemeClr val="lt1"/>
                </a:solidFill>
                <a:highlight>
                  <a:srgbClr val="FF0000"/>
                </a:highlight>
              </a:rPr>
            </a:br>
            <a:r>
              <a:rPr b="1" lang="en-US">
                <a:solidFill>
                  <a:schemeClr val="lt1"/>
                </a:solidFill>
              </a:rPr>
              <a:t>It’s Time to Level Up!</a:t>
            </a:r>
            <a:endParaRPr/>
          </a:p>
        </p:txBody>
      </p:sp>
      <p:sp>
        <p:nvSpPr>
          <p:cNvPr id="111" name="Google Shape;111;g11626ce17d0_0_130"/>
          <p:cNvSpPr txBox="1"/>
          <p:nvPr>
            <p:ph idx="1" type="body"/>
          </p:nvPr>
        </p:nvSpPr>
        <p:spPr>
          <a:xfrm>
            <a:off x="166250" y="1377536"/>
            <a:ext cx="11187600" cy="5838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040"/>
              <a:buNone/>
            </a:pPr>
            <a:r>
              <a:rPr b="1" lang="en-US" sz="2240">
                <a:latin typeface="Assistant"/>
                <a:ea typeface="Assistant"/>
                <a:cs typeface="Assistant"/>
                <a:sym typeface="Assistant"/>
              </a:rPr>
              <a:t>Edure IT</a:t>
            </a:r>
            <a:r>
              <a:rPr lang="en-US" sz="2240">
                <a:latin typeface="Assistant"/>
                <a:ea typeface="Assistant"/>
                <a:cs typeface="Assistant"/>
                <a:sym typeface="Assistant"/>
              </a:rPr>
              <a:t>™ </a:t>
            </a:r>
            <a:r>
              <a:rPr b="1" lang="en-US" sz="2240">
                <a:latin typeface="Assistant"/>
                <a:ea typeface="Assistant"/>
                <a:cs typeface="Assistant"/>
                <a:sym typeface="Assistant"/>
              </a:rPr>
              <a:t>partners with individuals, businesses, and organizations ready to use information technology as a tool for real-world problem solving. </a:t>
            </a:r>
            <a:endParaRPr sz="2480">
              <a:latin typeface="Lato"/>
              <a:ea typeface="Lato"/>
              <a:cs typeface="Lato"/>
              <a:sym typeface="Lato"/>
            </a:endParaRPr>
          </a:p>
        </p:txBody>
      </p:sp>
      <p:sp>
        <p:nvSpPr>
          <p:cNvPr id="112" name="Google Shape;112;g11626ce17d0_0_130"/>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113" name="Google Shape;113;g11626ce17d0_0_130"/>
          <p:cNvSpPr txBox="1"/>
          <p:nvPr>
            <p:ph idx="12" type="sldNum"/>
          </p:nvPr>
        </p:nvSpPr>
        <p:spPr>
          <a:xfrm>
            <a:off x="8497725" y="6298825"/>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4" name="Google Shape;114;g11626ce17d0_0_130"/>
          <p:cNvSpPr txBox="1"/>
          <p:nvPr/>
        </p:nvSpPr>
        <p:spPr>
          <a:xfrm>
            <a:off x="166250" y="2026650"/>
            <a:ext cx="5915700" cy="2259900"/>
          </a:xfrm>
          <a:prstGeom prst="rect">
            <a:avLst/>
          </a:prstGeom>
          <a:solidFill>
            <a:srgbClr val="F4CCCC"/>
          </a:solidFill>
          <a:ln>
            <a:noFill/>
          </a:ln>
        </p:spPr>
        <p:txBody>
          <a:bodyPr anchorCtr="0" anchor="t" bIns="91425" lIns="91425" spcFirstLastPara="1" rIns="91425" wrap="square" tIns="91425">
            <a:spAutoFit/>
          </a:bodyPr>
          <a:lstStyle/>
          <a:p>
            <a:pPr indent="0" lvl="0" marL="0" marR="0" rtl="0" algn="l">
              <a:lnSpc>
                <a:spcPct val="70000"/>
              </a:lnSpc>
              <a:spcBef>
                <a:spcPts val="1000"/>
              </a:spcBef>
              <a:spcAft>
                <a:spcPts val="0"/>
              </a:spcAft>
              <a:buClr>
                <a:srgbClr val="000000"/>
              </a:buClr>
              <a:buSzPts val="2140"/>
              <a:buFont typeface="Arial"/>
              <a:buNone/>
            </a:pPr>
            <a:r>
              <a:rPr b="0" i="0" lang="en-US" sz="2140" u="none" cap="none" strike="noStrike">
                <a:solidFill>
                  <a:schemeClr val="dk1"/>
                </a:solidFill>
                <a:latin typeface="Lato"/>
                <a:ea typeface="Lato"/>
                <a:cs typeface="Lato"/>
                <a:sym typeface="Lato"/>
              </a:rPr>
              <a:t>You have the vision, drive and focus to be the best at what you do. However, you're also faced with real-world external and internal challenges that hinder the effectiveness of your business. With your amazing foresight you realize that with the right application of information technology and a strong focus on social consciousness you could find real solutions to the challenges of your business. </a:t>
            </a:r>
            <a:endParaRPr b="0" i="0" sz="1400" u="none" cap="none" strike="noStrike">
              <a:solidFill>
                <a:srgbClr val="000000"/>
              </a:solidFill>
              <a:latin typeface="Calibri"/>
              <a:ea typeface="Calibri"/>
              <a:cs typeface="Calibri"/>
              <a:sym typeface="Calibri"/>
            </a:endParaRPr>
          </a:p>
        </p:txBody>
      </p:sp>
      <p:sp>
        <p:nvSpPr>
          <p:cNvPr id="115" name="Google Shape;115;g11626ce17d0_0_130"/>
          <p:cNvSpPr txBox="1"/>
          <p:nvPr/>
        </p:nvSpPr>
        <p:spPr>
          <a:xfrm>
            <a:off x="166250" y="4286550"/>
            <a:ext cx="5915700" cy="1337700"/>
          </a:xfrm>
          <a:prstGeom prst="rect">
            <a:avLst/>
          </a:prstGeom>
          <a:solidFill>
            <a:srgbClr val="F3F3F3"/>
          </a:solidFill>
          <a:ln>
            <a:noFill/>
          </a:ln>
        </p:spPr>
        <p:txBody>
          <a:bodyPr anchorCtr="0" anchor="t" bIns="91425" lIns="91425" spcFirstLastPara="1" rIns="91425" wrap="square" tIns="91425">
            <a:spAutoFit/>
          </a:bodyPr>
          <a:lstStyle/>
          <a:p>
            <a:pPr indent="0" lvl="0" marL="0" marR="0" rtl="0" algn="l">
              <a:lnSpc>
                <a:spcPct val="70000"/>
              </a:lnSpc>
              <a:spcBef>
                <a:spcPts val="1000"/>
              </a:spcBef>
              <a:spcAft>
                <a:spcPts val="0"/>
              </a:spcAft>
              <a:buClr>
                <a:srgbClr val="000000"/>
              </a:buClr>
              <a:buSzPts val="2140"/>
              <a:buFont typeface="Arial"/>
              <a:buNone/>
            </a:pPr>
            <a:r>
              <a:rPr b="0" i="0" lang="en-US" sz="2140" u="none" cap="none" strike="noStrike">
                <a:solidFill>
                  <a:schemeClr val="dk1"/>
                </a:solidFill>
                <a:latin typeface="Lato"/>
                <a:ea typeface="Lato"/>
                <a:cs typeface="Lato"/>
                <a:sym typeface="Lato"/>
              </a:rPr>
              <a:t>No matter of the size of your operations, all stakeholders of your business are impacted by your approach towards information technology given the ever changing pace of global and local business.</a:t>
            </a:r>
            <a:endParaRPr b="0" i="0" sz="240" u="none" cap="none" strike="noStrike">
              <a:solidFill>
                <a:schemeClr val="dk1"/>
              </a:solidFill>
              <a:latin typeface="Lato"/>
              <a:ea typeface="Lato"/>
              <a:cs typeface="Lato"/>
              <a:sym typeface="Lato"/>
            </a:endParaRPr>
          </a:p>
        </p:txBody>
      </p:sp>
      <p:sp>
        <p:nvSpPr>
          <p:cNvPr id="116" name="Google Shape;116;g11626ce17d0_0_130"/>
          <p:cNvSpPr txBox="1"/>
          <p:nvPr/>
        </p:nvSpPr>
        <p:spPr>
          <a:xfrm>
            <a:off x="6081950" y="2026650"/>
            <a:ext cx="5271900" cy="2029200"/>
          </a:xfrm>
          <a:prstGeom prst="rect">
            <a:avLst/>
          </a:prstGeom>
          <a:solidFill>
            <a:srgbClr val="434343"/>
          </a:solidFill>
          <a:ln>
            <a:noFill/>
          </a:ln>
        </p:spPr>
        <p:txBody>
          <a:bodyPr anchorCtr="0" anchor="t" bIns="91425" lIns="91425" spcFirstLastPara="1" rIns="91425" wrap="square" tIns="91425">
            <a:spAutoFit/>
          </a:bodyPr>
          <a:lstStyle/>
          <a:p>
            <a:pPr indent="0" lvl="0" marL="0" marR="0" rtl="0" algn="l">
              <a:lnSpc>
                <a:spcPct val="70000"/>
              </a:lnSpc>
              <a:spcBef>
                <a:spcPts val="1000"/>
              </a:spcBef>
              <a:spcAft>
                <a:spcPts val="0"/>
              </a:spcAft>
              <a:buClr>
                <a:srgbClr val="000000"/>
              </a:buClr>
              <a:buSzPts val="2140"/>
              <a:buFont typeface="Arial"/>
              <a:buNone/>
            </a:pPr>
            <a:r>
              <a:rPr b="0" i="0" lang="en-US" sz="2140" u="none" cap="none" strike="noStrike">
                <a:solidFill>
                  <a:schemeClr val="lt1"/>
                </a:solidFill>
                <a:latin typeface="Lato"/>
                <a:ea typeface="Lato"/>
                <a:cs typeface="Lato"/>
                <a:sym typeface="Lato"/>
              </a:rPr>
              <a:t>Your stakeholders need IT solutions designed for functionality, and visual pleasure. Designing website or mobile software that meets these demands is no easy feat. It requires intentionality, conscious coding for optimum usability, and functionality, and a high attention to detail. </a:t>
            </a:r>
            <a:endParaRPr b="0" i="0" sz="1400" u="none" cap="none" strike="noStrike">
              <a:solidFill>
                <a:schemeClr val="lt1"/>
              </a:solidFill>
              <a:latin typeface="Calibri"/>
              <a:ea typeface="Calibri"/>
              <a:cs typeface="Calibri"/>
              <a:sym typeface="Calibri"/>
            </a:endParaRPr>
          </a:p>
        </p:txBody>
      </p:sp>
      <p:sp>
        <p:nvSpPr>
          <p:cNvPr id="117" name="Google Shape;117;g11626ce17d0_0_130"/>
          <p:cNvSpPr txBox="1"/>
          <p:nvPr/>
        </p:nvSpPr>
        <p:spPr>
          <a:xfrm>
            <a:off x="6081950" y="4055850"/>
            <a:ext cx="5271900" cy="1568100"/>
          </a:xfrm>
          <a:prstGeom prst="rect">
            <a:avLst/>
          </a:prstGeom>
          <a:solidFill>
            <a:srgbClr val="D9EAD3"/>
          </a:solidFill>
          <a:ln>
            <a:noFill/>
          </a:ln>
        </p:spPr>
        <p:txBody>
          <a:bodyPr anchorCtr="0" anchor="t" bIns="91425" lIns="91425" spcFirstLastPara="1" rIns="91425" wrap="square" tIns="91425">
            <a:spAutoFit/>
          </a:bodyPr>
          <a:lstStyle/>
          <a:p>
            <a:pPr indent="0" lvl="0" marL="0" marR="0" rtl="0" algn="l">
              <a:lnSpc>
                <a:spcPct val="70000"/>
              </a:lnSpc>
              <a:spcBef>
                <a:spcPts val="1000"/>
              </a:spcBef>
              <a:spcAft>
                <a:spcPts val="0"/>
              </a:spcAft>
              <a:buClr>
                <a:srgbClr val="000000"/>
              </a:buClr>
              <a:buSzPts val="2240"/>
              <a:buFont typeface="Arial"/>
              <a:buNone/>
            </a:pPr>
            <a:r>
              <a:rPr b="0" i="0" lang="en-US" sz="2140" u="none" cap="none" strike="noStrike">
                <a:solidFill>
                  <a:schemeClr val="dk1"/>
                </a:solidFill>
                <a:latin typeface="Lato"/>
                <a:ea typeface="Lato"/>
                <a:cs typeface="Lato"/>
                <a:sym typeface="Lato"/>
              </a:rPr>
              <a:t>Let’s face it: your time is valuable, you have a business or organization to run and your to-do list is already a mile long. </a:t>
            </a:r>
            <a:r>
              <a:rPr b="1" i="0" lang="en-US" sz="2140" u="none" cap="none" strike="noStrike">
                <a:solidFill>
                  <a:schemeClr val="dk1"/>
                </a:solidFill>
                <a:latin typeface="Lato"/>
                <a:ea typeface="Lato"/>
                <a:cs typeface="Lato"/>
                <a:sym typeface="Lato"/>
              </a:rPr>
              <a:t>Edure IT™</a:t>
            </a:r>
            <a:r>
              <a:rPr b="0" i="0" lang="en-US" sz="2140" u="none" cap="none" strike="noStrike">
                <a:solidFill>
                  <a:schemeClr val="dk1"/>
                </a:solidFill>
                <a:latin typeface="Lato"/>
                <a:ea typeface="Lato"/>
                <a:cs typeface="Lato"/>
                <a:sym typeface="Lato"/>
              </a:rPr>
              <a:t>​ is here to help so you can get back to what matters: your life, your business and your stakeholders. </a:t>
            </a:r>
            <a:endParaRPr b="0" i="0" sz="1400" u="none" cap="none" strike="noStrike">
              <a:solidFill>
                <a:srgbClr val="000000"/>
              </a:solidFill>
              <a:latin typeface="Calibri"/>
              <a:ea typeface="Calibri"/>
              <a:cs typeface="Calibri"/>
              <a:sym typeface="Calibri"/>
            </a:endParaRPr>
          </a:p>
        </p:txBody>
      </p:sp>
      <p:sp>
        <p:nvSpPr>
          <p:cNvPr id="118" name="Google Shape;118;g11626ce17d0_0_130"/>
          <p:cNvSpPr txBox="1"/>
          <p:nvPr/>
        </p:nvSpPr>
        <p:spPr>
          <a:xfrm>
            <a:off x="3939650" y="5883625"/>
            <a:ext cx="3640800" cy="475500"/>
          </a:xfrm>
          <a:prstGeom prst="rect">
            <a:avLst/>
          </a:prstGeom>
          <a:noFill/>
          <a:ln>
            <a:noFill/>
          </a:ln>
        </p:spPr>
        <p:txBody>
          <a:bodyPr anchorCtr="0" anchor="t" bIns="91425" lIns="91425" spcFirstLastPara="1" rIns="91425" wrap="square" tIns="91425">
            <a:spAutoFit/>
          </a:bodyPr>
          <a:lstStyle/>
          <a:p>
            <a:pPr indent="0" lvl="0" marL="0" marR="0" rtl="0" algn="ctr">
              <a:lnSpc>
                <a:spcPct val="70000"/>
              </a:lnSpc>
              <a:spcBef>
                <a:spcPts val="1000"/>
              </a:spcBef>
              <a:spcAft>
                <a:spcPts val="0"/>
              </a:spcAft>
              <a:buClr>
                <a:srgbClr val="000000"/>
              </a:buClr>
              <a:buSzPts val="2700"/>
              <a:buFont typeface="Arial"/>
              <a:buNone/>
            </a:pPr>
            <a:r>
              <a:rPr b="0" i="0" lang="en-US" sz="2700" u="none" cap="none" strike="noStrike">
                <a:solidFill>
                  <a:schemeClr val="dk1"/>
                </a:solidFill>
                <a:latin typeface="Montserrat"/>
                <a:ea typeface="Montserrat"/>
                <a:cs typeface="Montserrat"/>
                <a:sym typeface="Montserrat"/>
              </a:rPr>
              <a:t>Are you ready?</a:t>
            </a:r>
            <a:endParaRPr b="0" i="0" sz="27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title"/>
          </p:nvPr>
        </p:nvSpPr>
        <p:spPr>
          <a:xfrm>
            <a:off x="0" y="1"/>
            <a:ext cx="12192000" cy="1250065"/>
          </a:xfrm>
          <a:prstGeom prst="rect">
            <a:avLst/>
          </a:prstGeom>
          <a:solidFill>
            <a:srgbClr val="385623"/>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Ultra"/>
              <a:buNone/>
            </a:pPr>
            <a:r>
              <a:rPr lang="en-US" sz="2800">
                <a:solidFill>
                  <a:schemeClr val="lt1"/>
                </a:solidFill>
                <a:latin typeface="Ultra"/>
                <a:ea typeface="Ultra"/>
                <a:cs typeface="Ultra"/>
                <a:sym typeface="Ultra"/>
              </a:rPr>
              <a:t>ABOUT Edure IT™ </a:t>
            </a:r>
            <a:br>
              <a:rPr b="1" lang="en-US" sz="2800">
                <a:solidFill>
                  <a:schemeClr val="lt1"/>
                </a:solidFill>
              </a:rPr>
            </a:br>
            <a:r>
              <a:rPr b="1" lang="en-US">
                <a:solidFill>
                  <a:schemeClr val="lt1"/>
                </a:solidFill>
              </a:rPr>
              <a:t>Nice to Meet You</a:t>
            </a:r>
            <a:endParaRPr b="1" sz="2800">
              <a:solidFill>
                <a:schemeClr val="lt1"/>
              </a:solidFill>
            </a:endParaRPr>
          </a:p>
        </p:txBody>
      </p:sp>
      <p:sp>
        <p:nvSpPr>
          <p:cNvPr id="124" name="Google Shape;124;p3"/>
          <p:cNvSpPr txBox="1"/>
          <p:nvPr>
            <p:ph idx="1" type="body"/>
          </p:nvPr>
        </p:nvSpPr>
        <p:spPr>
          <a:xfrm>
            <a:off x="0" y="1250067"/>
            <a:ext cx="6096000" cy="481506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Founded in 2021, </a:t>
            </a:r>
            <a:r>
              <a:rPr b="1" lang="en-US">
                <a:solidFill>
                  <a:srgbClr val="C00000"/>
                </a:solidFill>
              </a:rPr>
              <a:t>Edure IT™ ​</a:t>
            </a:r>
            <a:r>
              <a:rPr lang="en-US"/>
              <a:t>is a company made up of a family of solutionary thinkers, and creative tinkerers, who are actively engaged in conscious coding, mindful design, and problem solving. We do things differently around here and it shows. </a:t>
            </a:r>
            <a:endParaRPr/>
          </a:p>
          <a:p>
            <a:pPr indent="-241998" lvl="0" marL="228600" rtl="0" algn="l">
              <a:lnSpc>
                <a:spcPct val="90000"/>
              </a:lnSpc>
              <a:spcBef>
                <a:spcPts val="1000"/>
              </a:spcBef>
              <a:spcAft>
                <a:spcPts val="0"/>
              </a:spcAft>
              <a:buClr>
                <a:schemeClr val="dk1"/>
              </a:buClr>
              <a:buSzPts val="3811"/>
              <a:buChar char="•"/>
            </a:pPr>
            <a:r>
              <a:rPr lang="en-US"/>
              <a:t>As a small business ourselves, we get what works and what doesn’t. You can count on us to be with you every step of the way. By the time your project launches, chances are that we’ll be friends. </a:t>
            </a:r>
            <a:endParaRPr sz="2400"/>
          </a:p>
        </p:txBody>
      </p:sp>
      <p:sp>
        <p:nvSpPr>
          <p:cNvPr id="125" name="Google Shape;125;p3"/>
          <p:cNvSpPr txBox="1"/>
          <p:nvPr/>
        </p:nvSpPr>
        <p:spPr>
          <a:xfrm>
            <a:off x="6096000" y="1250067"/>
            <a:ext cx="5257800" cy="48150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1" i="0" lang="en-US" sz="2800" u="sng" cap="none" strike="noStrike">
                <a:solidFill>
                  <a:schemeClr val="dk1"/>
                </a:solidFill>
                <a:latin typeface="Calibri"/>
                <a:ea typeface="Calibri"/>
                <a:cs typeface="Calibri"/>
                <a:sym typeface="Calibri"/>
              </a:rPr>
              <a:t>Welcome to the family</a:t>
            </a:r>
            <a:r>
              <a:rPr b="1" i="0" lang="en-US" sz="2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2400"/>
              <a:buFont typeface="Arial"/>
              <a:buNone/>
            </a:pPr>
            <a:r>
              <a:rPr b="1" i="0" lang="en-US" sz="2400" u="none" cap="none" strike="noStrike">
                <a:solidFill>
                  <a:srgbClr val="C00000"/>
                </a:solidFill>
                <a:latin typeface="Verdana"/>
                <a:ea typeface="Verdana"/>
                <a:cs typeface="Verdana"/>
                <a:sym typeface="Verdana"/>
              </a:rPr>
              <a:t>Founded</a:t>
            </a:r>
            <a:r>
              <a:rPr b="1" i="0" lang="en-US" sz="2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2021</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385623"/>
              </a:buClr>
              <a:buSzPts val="2400"/>
              <a:buFont typeface="Arial"/>
              <a:buNone/>
            </a:pPr>
            <a:r>
              <a:rPr b="1" i="0" lang="en-US" sz="2400" u="none" cap="none" strike="noStrike">
                <a:solidFill>
                  <a:srgbClr val="385623"/>
                </a:solidFill>
                <a:latin typeface="Verdana"/>
                <a:ea typeface="Verdana"/>
                <a:cs typeface="Verdana"/>
                <a:sym typeface="Verdana"/>
              </a:rPr>
              <a:t>We work with</a:t>
            </a:r>
            <a:r>
              <a:rPr b="1" i="0" lang="en-US" sz="2800" u="none" cap="none" strike="noStrike">
                <a:solidFill>
                  <a:schemeClr val="dk1"/>
                </a:solidFill>
                <a:latin typeface="Calibri"/>
                <a:ea typeface="Calibri"/>
                <a:cs typeface="Calibri"/>
                <a:sym typeface="Calibri"/>
              </a:rPr>
              <a:t>:</a:t>
            </a:r>
            <a:r>
              <a:rPr b="1" i="0" lang="en-US" sz="2800" u="none" cap="none" strike="noStrike">
                <a:solidFill>
                  <a:srgbClr val="C00000"/>
                </a:solidFill>
                <a:latin typeface="Calibri"/>
                <a:ea typeface="Calibri"/>
                <a:cs typeface="Calibri"/>
                <a:sym typeface="Calibri"/>
              </a:rPr>
              <a:t> </a:t>
            </a:r>
            <a:endParaRPr b="0" i="0" sz="2800" u="none" cap="none" strike="noStrike">
              <a:solidFill>
                <a:srgbClr val="C00000"/>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Individuals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Start-ups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Medium-Sized Businesses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Large Businesses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Public Sector Entities</a:t>
            </a:r>
            <a:endParaRPr b="0" i="0" sz="2400" u="none" cap="none" strike="noStrike">
              <a:solidFill>
                <a:schemeClr val="dk1"/>
              </a:solidFill>
              <a:latin typeface="Arial"/>
              <a:ea typeface="Arial"/>
              <a:cs typeface="Arial"/>
              <a:sym typeface="Arial"/>
            </a:endParaRPr>
          </a:p>
        </p:txBody>
      </p:sp>
      <p:sp>
        <p:nvSpPr>
          <p:cNvPr id="126" name="Google Shape;126;p3"/>
          <p:cNvSpPr txBox="1"/>
          <p:nvPr/>
        </p:nvSpPr>
        <p:spPr>
          <a:xfrm>
            <a:off x="6096000" y="419075"/>
            <a:ext cx="4995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We use </a:t>
            </a:r>
            <a:r>
              <a:rPr b="0" i="0" lang="en-US" sz="2400" u="none" cap="none" strike="noStrike">
                <a:solidFill>
                  <a:schemeClr val="lt1"/>
                </a:solidFill>
                <a:latin typeface="Libre Franklin Medium"/>
                <a:ea typeface="Libre Franklin Medium"/>
                <a:cs typeface="Libre Franklin Medium"/>
                <a:sym typeface="Libre Franklin Medium"/>
              </a:rPr>
              <a:t>information technology</a:t>
            </a:r>
            <a:r>
              <a:rPr b="0" i="0" lang="en-US" sz="2400" u="none" cap="none" strike="noStrike">
                <a:solidFill>
                  <a:schemeClr val="lt1"/>
                </a:solidFill>
                <a:latin typeface="Ultra"/>
                <a:ea typeface="Ultra"/>
                <a:cs typeface="Ultra"/>
                <a:sym typeface="Ultra"/>
              </a:rPr>
              <a:t> </a:t>
            </a:r>
            <a:r>
              <a:rPr b="0" i="0" lang="en-US" sz="2400" u="none" cap="none" strike="noStrike">
                <a:solidFill>
                  <a:schemeClr val="lt1"/>
                </a:solidFill>
                <a:latin typeface="Arial"/>
                <a:ea typeface="Arial"/>
                <a:cs typeface="Arial"/>
                <a:sym typeface="Arial"/>
              </a:rPr>
              <a:t>to </a:t>
            </a:r>
            <a:r>
              <a:rPr b="1" i="0" lang="en-US" sz="2400" u="none" cap="none" strike="noStrike">
                <a:solidFill>
                  <a:schemeClr val="lt1"/>
                </a:solidFill>
                <a:latin typeface="Verdana"/>
                <a:ea typeface="Verdana"/>
                <a:cs typeface="Verdana"/>
                <a:sym typeface="Verdana"/>
              </a:rPr>
              <a:t>foster human flourishing</a:t>
            </a:r>
            <a:r>
              <a:rPr b="0" i="0" lang="en-US" sz="2400" u="none" cap="none" strike="noStrike">
                <a:solidFill>
                  <a:schemeClr val="lt1"/>
                </a:solidFill>
                <a:latin typeface="Ultra"/>
                <a:ea typeface="Ultra"/>
                <a:cs typeface="Ultra"/>
                <a:sym typeface="Ultra"/>
              </a:rPr>
              <a:t>.</a:t>
            </a:r>
            <a:endParaRPr b="0" i="0" sz="1400" u="none" cap="none" strike="noStrike">
              <a:solidFill>
                <a:srgbClr val="000000"/>
              </a:solidFill>
              <a:latin typeface="Arial"/>
              <a:ea typeface="Arial"/>
              <a:cs typeface="Arial"/>
              <a:sym typeface="Arial"/>
            </a:endParaRPr>
          </a:p>
        </p:txBody>
      </p:sp>
      <p:sp>
        <p:nvSpPr>
          <p:cNvPr id="127" name="Google Shape;127;p3"/>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128" name="Google Shape;1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nvSpPr>
        <p:spPr>
          <a:xfrm>
            <a:off x="6096000" y="1353274"/>
            <a:ext cx="5257800" cy="4815068"/>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4700" u="none" cap="none" strike="noStrike">
                <a:solidFill>
                  <a:schemeClr val="dk1"/>
                </a:solidFill>
                <a:latin typeface="Verdana"/>
                <a:ea typeface="Verdana"/>
                <a:cs typeface="Verdana"/>
                <a:sym typeface="Verdana"/>
              </a:rPr>
              <a:t>Obiye</a:t>
            </a:r>
            <a:r>
              <a:rPr b="1" i="0" lang="en-US" sz="4000" u="none" cap="none" strike="noStrike">
                <a:solidFill>
                  <a:schemeClr val="dk1"/>
                </a:solidFill>
                <a:latin typeface="Calibri"/>
                <a:ea typeface="Calibri"/>
                <a:cs typeface="Calibri"/>
                <a:sym typeface="Calibri"/>
              </a:rPr>
              <a:t> </a:t>
            </a:r>
            <a:r>
              <a:rPr b="1" i="0" lang="en-US" sz="4700" u="none" cap="none" strike="noStrike">
                <a:solidFill>
                  <a:srgbClr val="FF0000"/>
                </a:solidFill>
                <a:latin typeface="Verdana"/>
                <a:ea typeface="Verdana"/>
                <a:cs typeface="Verdana"/>
                <a:sym typeface="Verdana"/>
              </a:rPr>
              <a:t>Kolokolo</a:t>
            </a:r>
            <a:endParaRPr b="1" i="0" sz="4700" u="none" cap="none" strike="noStrike">
              <a:solidFill>
                <a:srgbClr val="FF0000"/>
              </a:solidFill>
              <a:latin typeface="Verdana"/>
              <a:ea typeface="Verdana"/>
              <a:cs typeface="Verdana"/>
              <a:sym typeface="Verdana"/>
            </a:endParaRPr>
          </a:p>
          <a:p>
            <a:pPr indent="0" lvl="0" marL="0" marR="0" rtl="0" algn="l">
              <a:lnSpc>
                <a:spcPct val="90000"/>
              </a:lnSpc>
              <a:spcBef>
                <a:spcPts val="1000"/>
              </a:spcBef>
              <a:spcAft>
                <a:spcPts val="0"/>
              </a:spcAft>
              <a:buClr>
                <a:schemeClr val="lt1"/>
              </a:buClr>
              <a:buSzPct val="67370"/>
              <a:buFont typeface="Arial"/>
              <a:buNone/>
            </a:pPr>
            <a:r>
              <a:rPr b="1" i="0" lang="en-US" sz="2670" u="none" cap="none" strike="noStrike">
                <a:solidFill>
                  <a:schemeClr val="lt1"/>
                </a:solidFill>
                <a:highlight>
                  <a:srgbClr val="000000"/>
                </a:highlight>
                <a:latin typeface="Assistant"/>
                <a:ea typeface="Assistant"/>
                <a:cs typeface="Assistant"/>
                <a:sym typeface="Assistant"/>
              </a:rPr>
              <a:t>Founder &amp; Lead Software Programmer</a:t>
            </a:r>
            <a:r>
              <a:rPr b="1" i="0" lang="en-US" sz="2622" u="none" cap="none" strike="noStrike">
                <a:solidFill>
                  <a:schemeClr val="lt1"/>
                </a:solidFill>
                <a:highlight>
                  <a:srgbClr val="000000"/>
                </a:highlight>
                <a:latin typeface="Verdana"/>
                <a:ea typeface="Verdana"/>
                <a:cs typeface="Verdana"/>
                <a:sym typeface="Verdana"/>
              </a:rPr>
              <a:t> </a:t>
            </a:r>
            <a:endParaRPr b="0" i="0" sz="2222"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lt1"/>
              </a:buClr>
              <a:buSzPct val="85611"/>
              <a:buFont typeface="Arial"/>
              <a:buNone/>
            </a:pPr>
            <a:r>
              <a:rPr b="0" i="0" lang="en-US" sz="3270" u="none" cap="none" strike="noStrike">
                <a:solidFill>
                  <a:schemeClr val="lt1"/>
                </a:solidFill>
                <a:highlight>
                  <a:srgbClr val="008000"/>
                </a:highlight>
                <a:latin typeface="Calibri"/>
                <a:ea typeface="Calibri"/>
                <a:cs typeface="Calibri"/>
                <a:sym typeface="Calibri"/>
              </a:rPr>
              <a:t>B.S. Computer Engineering  </a:t>
            </a:r>
            <a:endParaRPr b="0" i="0" sz="187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en-US" sz="2800" u="none" cap="none" strike="noStrike">
                <a:solidFill>
                  <a:schemeClr val="dk1"/>
                </a:solidFill>
                <a:latin typeface="Calibri"/>
                <a:ea typeface="Calibri"/>
                <a:cs typeface="Calibri"/>
                <a:sym typeface="Calibri"/>
              </a:rPr>
              <a:t>With a gift for programming, and a penchant for deep philosophy Obiye is a social entrepreneur using business as a tool for development. He has over 5 years of software development experience including contract work for the U.S. Government. Obiye is the mastermind behind all back-end application development at </a:t>
            </a:r>
            <a:r>
              <a:rPr b="1" i="0" lang="en-US" sz="2800" u="none" cap="none" strike="noStrike">
                <a:solidFill>
                  <a:schemeClr val="dk1"/>
                </a:solidFill>
                <a:latin typeface="Calibri"/>
                <a:ea typeface="Calibri"/>
                <a:cs typeface="Calibri"/>
                <a:sym typeface="Calibri"/>
              </a:rPr>
              <a:t>Edure IT™</a:t>
            </a:r>
            <a:r>
              <a:rPr b="0" i="0" lang="en-US" sz="2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548135"/>
              </a:buClr>
              <a:buSzPct val="103703"/>
              <a:buFont typeface="Arial"/>
              <a:buNone/>
            </a:pPr>
            <a:r>
              <a:rPr b="1" i="0" lang="en-US" sz="2700" u="none" cap="none" strike="noStrike">
                <a:solidFill>
                  <a:srgbClr val="548135"/>
                </a:solidFill>
                <a:latin typeface="Verdana"/>
                <a:ea typeface="Verdana"/>
                <a:cs typeface="Verdana"/>
                <a:sym typeface="Verdana"/>
              </a:rPr>
              <a:t>Get in touch</a:t>
            </a:r>
            <a:r>
              <a:rPr b="1" i="0" lang="en-US" sz="2800" u="none" cap="none" strike="noStrike">
                <a:solidFill>
                  <a:schemeClr val="dk1"/>
                </a:solidFill>
                <a:latin typeface="Calibri"/>
                <a:ea typeface="Calibri"/>
                <a:cs typeface="Calibri"/>
                <a:sym typeface="Calibri"/>
              </a:rPr>
              <a:t>:</a:t>
            </a:r>
            <a:r>
              <a:rPr b="1" i="0" lang="en-US" sz="2800" u="none" cap="none" strike="noStrike">
                <a:solidFill>
                  <a:srgbClr val="C00000"/>
                </a:solidFill>
                <a:latin typeface="Calibri"/>
                <a:ea typeface="Calibri"/>
                <a:cs typeface="Calibri"/>
                <a:sym typeface="Calibri"/>
              </a:rPr>
              <a:t> </a:t>
            </a:r>
            <a:r>
              <a:rPr b="1" i="0" lang="en-US" sz="2800" u="none" cap="none" strike="noStrike">
                <a:solidFill>
                  <a:srgbClr val="FF0000"/>
                </a:solidFill>
                <a:latin typeface="Calibri"/>
                <a:ea typeface="Calibri"/>
                <a:cs typeface="Calibri"/>
                <a:sym typeface="Calibri"/>
              </a:rPr>
              <a:t>software@edureit.com</a:t>
            </a:r>
            <a:endParaRPr b="1" i="0" sz="2800" u="none" cap="none" strike="noStrike">
              <a:solidFill>
                <a:srgbClr val="FF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
        <p:nvSpPr>
          <p:cNvPr id="134" name="Google Shape;134;p4"/>
          <p:cNvSpPr txBox="1"/>
          <p:nvPr>
            <p:ph type="title"/>
          </p:nvPr>
        </p:nvSpPr>
        <p:spPr>
          <a:xfrm>
            <a:off x="0" y="1"/>
            <a:ext cx="12192000" cy="1250065"/>
          </a:xfrm>
          <a:prstGeom prst="rect">
            <a:avLst/>
          </a:prstGeom>
          <a:solidFill>
            <a:schemeClr val="dk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Ultra"/>
              <a:buNone/>
            </a:pPr>
            <a:r>
              <a:rPr lang="en-US" sz="4000">
                <a:solidFill>
                  <a:schemeClr val="lt1"/>
                </a:solidFill>
                <a:latin typeface="Ultra"/>
                <a:ea typeface="Ultra"/>
                <a:cs typeface="Ultra"/>
                <a:sym typeface="Ultra"/>
              </a:rPr>
              <a:t>Meet the Team</a:t>
            </a:r>
            <a:br>
              <a:rPr b="1" lang="en-US" sz="2400">
                <a:solidFill>
                  <a:schemeClr val="lt1"/>
                </a:solidFill>
              </a:rPr>
            </a:br>
            <a:r>
              <a:rPr b="1" lang="en-US" sz="3200">
                <a:solidFill>
                  <a:schemeClr val="lt1"/>
                </a:solidFill>
              </a:rPr>
              <a:t>We can’t wait to get started on our project</a:t>
            </a:r>
            <a:endParaRPr b="1" sz="2400">
              <a:solidFill>
                <a:schemeClr val="lt1"/>
              </a:solidFill>
            </a:endParaRPr>
          </a:p>
        </p:txBody>
      </p:sp>
      <p:pic>
        <p:nvPicPr>
          <p:cNvPr descr="A person in a suit&#10;&#10;Description automatically generated with low confidence" id="135" name="Google Shape;135;p4"/>
          <p:cNvPicPr preferRelativeResize="0"/>
          <p:nvPr/>
        </p:nvPicPr>
        <p:blipFill rotWithShape="1">
          <a:blip r:embed="rId3">
            <a:alphaModFix/>
          </a:blip>
          <a:srcRect b="0" l="0" r="0" t="0"/>
          <a:stretch/>
        </p:blipFill>
        <p:spPr>
          <a:xfrm>
            <a:off x="301508" y="1353274"/>
            <a:ext cx="5363883" cy="4675930"/>
          </a:xfrm>
          <a:prstGeom prst="rect">
            <a:avLst/>
          </a:prstGeom>
          <a:noFill/>
          <a:ln>
            <a:noFill/>
          </a:ln>
        </p:spPr>
      </p:pic>
      <p:sp>
        <p:nvSpPr>
          <p:cNvPr id="136" name="Google Shape;136;p4"/>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137" name="Google Shape;13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0" y="2"/>
            <a:ext cx="12192000" cy="1250065"/>
          </a:xfrm>
          <a:prstGeom prst="rect">
            <a:avLst/>
          </a:prstGeom>
          <a:solidFill>
            <a:srgbClr val="7F7F7F"/>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Ultra"/>
              <a:buNone/>
            </a:pPr>
            <a:r>
              <a:rPr lang="en-US" sz="3200">
                <a:solidFill>
                  <a:schemeClr val="lt1"/>
                </a:solidFill>
                <a:latin typeface="Ultra"/>
                <a:ea typeface="Ultra"/>
                <a:cs typeface="Ultra"/>
                <a:sym typeface="Ultra"/>
              </a:rPr>
              <a:t>Our Process</a:t>
            </a:r>
            <a:br>
              <a:rPr b="1" lang="en-US">
                <a:solidFill>
                  <a:schemeClr val="lt1"/>
                </a:solidFill>
              </a:rPr>
            </a:br>
            <a:r>
              <a:rPr b="1" lang="en-US">
                <a:solidFill>
                  <a:schemeClr val="lt1"/>
                </a:solidFill>
              </a:rPr>
              <a:t>How we work together </a:t>
            </a:r>
            <a:endParaRPr/>
          </a:p>
        </p:txBody>
      </p:sp>
      <p:sp>
        <p:nvSpPr>
          <p:cNvPr id="143" name="Google Shape;143;p6"/>
          <p:cNvSpPr txBox="1"/>
          <p:nvPr>
            <p:ph idx="1" type="body"/>
          </p:nvPr>
        </p:nvSpPr>
        <p:spPr>
          <a:xfrm>
            <a:off x="0" y="1250067"/>
            <a:ext cx="11353800" cy="4815068"/>
          </a:xfrm>
          <a:prstGeom prst="rect">
            <a:avLst/>
          </a:prstGeom>
          <a:noFill/>
          <a:ln>
            <a:noFill/>
          </a:ln>
        </p:spPr>
        <p:txBody>
          <a:bodyPr anchorCtr="0" anchor="t" bIns="45700" lIns="91425" spcFirstLastPara="1" rIns="91425" wrap="square" tIns="45700">
            <a:normAutofit fontScale="92500" lnSpcReduction="10000"/>
          </a:bodyPr>
          <a:lstStyle/>
          <a:p>
            <a:pPr indent="-261162" lvl="0" marL="228600" rtl="0" algn="l">
              <a:lnSpc>
                <a:spcPct val="90000"/>
              </a:lnSpc>
              <a:spcBef>
                <a:spcPts val="0"/>
              </a:spcBef>
              <a:spcAft>
                <a:spcPts val="0"/>
              </a:spcAft>
              <a:buClr>
                <a:srgbClr val="FF0000"/>
              </a:buClr>
              <a:buSzPct val="185260"/>
              <a:buChar char="•"/>
            </a:pPr>
            <a:r>
              <a:rPr b="1" lang="en-US" u="sng">
                <a:solidFill>
                  <a:srgbClr val="FF0000"/>
                </a:solidFill>
                <a:latin typeface="Arial"/>
                <a:ea typeface="Arial"/>
                <a:cs typeface="Arial"/>
                <a:sym typeface="Arial"/>
              </a:rPr>
              <a:t>Excellence</a:t>
            </a:r>
            <a:r>
              <a:rPr b="1" lang="en-US">
                <a:latin typeface="Arial"/>
                <a:ea typeface="Arial"/>
                <a:cs typeface="Arial"/>
                <a:sym typeface="Arial"/>
              </a:rPr>
              <a:t>:</a:t>
            </a:r>
            <a:r>
              <a:rPr lang="en-US">
                <a:latin typeface="Arial"/>
                <a:ea typeface="Arial"/>
                <a:cs typeface="Arial"/>
                <a:sym typeface="Arial"/>
              </a:rPr>
              <a:t>​ </a:t>
            </a:r>
            <a:r>
              <a:rPr lang="en-US">
                <a:latin typeface="Belleza"/>
                <a:ea typeface="Belleza"/>
                <a:cs typeface="Belleza"/>
                <a:sym typeface="Belleza"/>
              </a:rPr>
              <a:t>we ensure the highest levels of quality, and attention to detail in all aspects of our work, from the start of a project to the delivery of the final product. </a:t>
            </a:r>
            <a:endParaRPr sz="2400">
              <a:latin typeface="Belleza"/>
              <a:ea typeface="Belleza"/>
              <a:cs typeface="Belleza"/>
              <a:sym typeface="Belleza"/>
            </a:endParaRPr>
          </a:p>
          <a:p>
            <a:pPr indent="-261162" lvl="0" marL="228600" rtl="0" algn="l">
              <a:lnSpc>
                <a:spcPct val="90000"/>
              </a:lnSpc>
              <a:spcBef>
                <a:spcPts val="1000"/>
              </a:spcBef>
              <a:spcAft>
                <a:spcPts val="0"/>
              </a:spcAft>
              <a:buClr>
                <a:srgbClr val="385623"/>
              </a:buClr>
              <a:buSzPct val="185260"/>
              <a:buChar char="•"/>
            </a:pPr>
            <a:r>
              <a:rPr b="1" lang="en-US" u="sng">
                <a:solidFill>
                  <a:srgbClr val="385623"/>
                </a:solidFill>
                <a:latin typeface="Arial"/>
                <a:ea typeface="Arial"/>
                <a:cs typeface="Arial"/>
                <a:sym typeface="Arial"/>
              </a:rPr>
              <a:t>Development</a:t>
            </a:r>
            <a:r>
              <a:rPr b="1" lang="en-US">
                <a:latin typeface="Arial"/>
                <a:ea typeface="Arial"/>
                <a:cs typeface="Arial"/>
                <a:sym typeface="Arial"/>
              </a:rPr>
              <a:t>:</a:t>
            </a:r>
            <a:r>
              <a:rPr b="1" i="1" lang="en-US">
                <a:latin typeface="Arial"/>
                <a:ea typeface="Arial"/>
                <a:cs typeface="Arial"/>
                <a:sym typeface="Arial"/>
              </a:rPr>
              <a:t> </a:t>
            </a:r>
            <a:r>
              <a:rPr lang="en-US">
                <a:latin typeface="Arial"/>
                <a:ea typeface="Arial"/>
                <a:cs typeface="Arial"/>
                <a:sym typeface="Arial"/>
              </a:rPr>
              <a:t>​</a:t>
            </a:r>
            <a:r>
              <a:rPr lang="en-US">
                <a:latin typeface="Belleza"/>
                <a:ea typeface="Belleza"/>
                <a:cs typeface="Belleza"/>
                <a:sym typeface="Belleza"/>
              </a:rPr>
              <a:t>our clients’ security and safety are of paramount importance to us and we take appropriate measures to guarantee this in all our work. </a:t>
            </a:r>
            <a:endParaRPr sz="2400">
              <a:latin typeface="Belleza"/>
              <a:ea typeface="Belleza"/>
              <a:cs typeface="Belleza"/>
              <a:sym typeface="Belleza"/>
            </a:endParaRPr>
          </a:p>
          <a:p>
            <a:pPr indent="-261162" lvl="0" marL="228600" rtl="0" algn="l">
              <a:lnSpc>
                <a:spcPct val="90000"/>
              </a:lnSpc>
              <a:spcBef>
                <a:spcPts val="1000"/>
              </a:spcBef>
              <a:spcAft>
                <a:spcPts val="0"/>
              </a:spcAft>
              <a:buClr>
                <a:schemeClr val="dk1"/>
              </a:buClr>
              <a:buSzPct val="185260"/>
              <a:buChar char="•"/>
            </a:pPr>
            <a:r>
              <a:rPr b="1" lang="en-US" u="sng">
                <a:latin typeface="Arial"/>
                <a:ea typeface="Arial"/>
                <a:cs typeface="Arial"/>
                <a:sym typeface="Arial"/>
              </a:rPr>
              <a:t>Usability</a:t>
            </a:r>
            <a:r>
              <a:rPr b="1" lang="en-US">
                <a:latin typeface="Arial"/>
                <a:ea typeface="Arial"/>
                <a:cs typeface="Arial"/>
                <a:sym typeface="Arial"/>
              </a:rPr>
              <a:t>:</a:t>
            </a:r>
            <a:r>
              <a:rPr lang="en-US">
                <a:latin typeface="Arial"/>
                <a:ea typeface="Arial"/>
                <a:cs typeface="Arial"/>
                <a:sym typeface="Arial"/>
              </a:rPr>
              <a:t>​ </a:t>
            </a:r>
            <a:r>
              <a:rPr lang="en-US">
                <a:latin typeface="Belleza"/>
                <a:ea typeface="Belleza"/>
                <a:cs typeface="Belleza"/>
                <a:sym typeface="Belleza"/>
              </a:rPr>
              <a:t>we ensure all our products are human-centric, and built for functionality, simplicity, and intuitive use, for real people in the real-world. </a:t>
            </a:r>
            <a:endParaRPr sz="2400">
              <a:latin typeface="Belleza"/>
              <a:ea typeface="Belleza"/>
              <a:cs typeface="Belleza"/>
              <a:sym typeface="Belleza"/>
            </a:endParaRPr>
          </a:p>
          <a:p>
            <a:pPr indent="-261162" lvl="0" marL="228600" rtl="0" algn="l">
              <a:lnSpc>
                <a:spcPct val="90000"/>
              </a:lnSpc>
              <a:spcBef>
                <a:spcPts val="1000"/>
              </a:spcBef>
              <a:spcAft>
                <a:spcPts val="0"/>
              </a:spcAft>
              <a:buClr>
                <a:srgbClr val="FF0000"/>
              </a:buClr>
              <a:buSzPct val="185260"/>
              <a:buChar char="•"/>
            </a:pPr>
            <a:r>
              <a:rPr b="1" lang="en-US" u="sng">
                <a:solidFill>
                  <a:srgbClr val="FF0000"/>
                </a:solidFill>
                <a:latin typeface="Arial"/>
                <a:ea typeface="Arial"/>
                <a:cs typeface="Arial"/>
                <a:sym typeface="Arial"/>
              </a:rPr>
              <a:t>Relevance</a:t>
            </a:r>
            <a:r>
              <a:rPr b="1" lang="en-US">
                <a:latin typeface="Arial"/>
                <a:ea typeface="Arial"/>
                <a:cs typeface="Arial"/>
                <a:sym typeface="Arial"/>
              </a:rPr>
              <a:t>:</a:t>
            </a:r>
            <a:r>
              <a:rPr lang="en-US">
                <a:latin typeface="Arial"/>
                <a:ea typeface="Arial"/>
                <a:cs typeface="Arial"/>
                <a:sym typeface="Arial"/>
              </a:rPr>
              <a:t>​ </a:t>
            </a:r>
            <a:r>
              <a:rPr lang="en-US">
                <a:latin typeface="Belleza"/>
                <a:ea typeface="Belleza"/>
                <a:cs typeface="Belleza"/>
                <a:sym typeface="Belleza"/>
              </a:rPr>
              <a:t>we take into account current best practices, industry standards, and trends, to tailor every product or service to the needs of our clients. </a:t>
            </a:r>
            <a:endParaRPr sz="2400">
              <a:latin typeface="Belleza"/>
              <a:ea typeface="Belleza"/>
              <a:cs typeface="Belleza"/>
              <a:sym typeface="Belleza"/>
            </a:endParaRPr>
          </a:p>
          <a:p>
            <a:pPr indent="-261162" lvl="0" marL="228600" rtl="0" algn="l">
              <a:lnSpc>
                <a:spcPct val="90000"/>
              </a:lnSpc>
              <a:spcBef>
                <a:spcPts val="1000"/>
              </a:spcBef>
              <a:spcAft>
                <a:spcPts val="0"/>
              </a:spcAft>
              <a:buClr>
                <a:srgbClr val="385623"/>
              </a:buClr>
              <a:buSzPct val="185260"/>
              <a:buChar char="•"/>
            </a:pPr>
            <a:r>
              <a:rPr b="1" lang="en-US" u="sng">
                <a:solidFill>
                  <a:srgbClr val="385623"/>
                </a:solidFill>
                <a:latin typeface="Arial"/>
                <a:ea typeface="Arial"/>
                <a:cs typeface="Arial"/>
                <a:sym typeface="Arial"/>
              </a:rPr>
              <a:t>Empowerment</a:t>
            </a:r>
            <a:r>
              <a:rPr b="1" lang="en-US">
                <a:latin typeface="Arial"/>
                <a:ea typeface="Arial"/>
                <a:cs typeface="Arial"/>
                <a:sym typeface="Arial"/>
              </a:rPr>
              <a:t>:</a:t>
            </a:r>
            <a:r>
              <a:rPr lang="en-US">
                <a:latin typeface="Arial"/>
                <a:ea typeface="Arial"/>
                <a:cs typeface="Arial"/>
                <a:sym typeface="Arial"/>
              </a:rPr>
              <a:t> </a:t>
            </a:r>
            <a:r>
              <a:rPr lang="en-US">
                <a:latin typeface="Belleza"/>
                <a:ea typeface="Belleza"/>
                <a:cs typeface="Belleza"/>
                <a:sym typeface="Belleza"/>
              </a:rPr>
              <a:t>we believe the ultimate goal of all information technology is to foster human flourishing, and we diligently seek to create this for all stakeholders of our business.</a:t>
            </a:r>
            <a:endParaRPr sz="2400">
              <a:latin typeface="Belleza"/>
              <a:ea typeface="Belleza"/>
              <a:cs typeface="Belleza"/>
              <a:sym typeface="Belleza"/>
            </a:endParaRPr>
          </a:p>
        </p:txBody>
      </p:sp>
      <p:sp>
        <p:nvSpPr>
          <p:cNvPr id="144" name="Google Shape;144;p6"/>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145" name="Google Shape;1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0" y="1"/>
            <a:ext cx="12192000" cy="1250065"/>
          </a:xfrm>
          <a:prstGeom prst="rect">
            <a:avLst/>
          </a:prstGeom>
          <a:solidFill>
            <a:schemeClr val="dk1"/>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Ultra"/>
              <a:buNone/>
            </a:pPr>
            <a:r>
              <a:rPr lang="en-US" sz="4000">
                <a:solidFill>
                  <a:schemeClr val="lt1"/>
                </a:solidFill>
                <a:latin typeface="Ultra"/>
                <a:ea typeface="Ultra"/>
                <a:cs typeface="Ultra"/>
                <a:sym typeface="Ultra"/>
              </a:rPr>
              <a:t>Let’s work together</a:t>
            </a:r>
            <a:br>
              <a:rPr lang="en-US" sz="4000">
                <a:solidFill>
                  <a:schemeClr val="lt1"/>
                </a:solidFill>
                <a:latin typeface="Ultra"/>
                <a:ea typeface="Ultra"/>
                <a:cs typeface="Ultra"/>
                <a:sym typeface="Ultra"/>
              </a:rPr>
            </a:br>
            <a:r>
              <a:rPr lang="en-US" sz="4000">
                <a:solidFill>
                  <a:schemeClr val="lt1"/>
                </a:solidFill>
                <a:latin typeface="Bitter"/>
                <a:ea typeface="Bitter"/>
                <a:cs typeface="Bitter"/>
                <a:sym typeface="Bitter"/>
              </a:rPr>
              <a:t>This is a sample of services we offer our clients*</a:t>
            </a:r>
            <a:endParaRPr sz="4000">
              <a:solidFill>
                <a:schemeClr val="lt1"/>
              </a:solidFill>
              <a:latin typeface="Bitter"/>
              <a:ea typeface="Bitter"/>
              <a:cs typeface="Bitter"/>
              <a:sym typeface="Bitter"/>
            </a:endParaRPr>
          </a:p>
        </p:txBody>
      </p:sp>
      <p:sp>
        <p:nvSpPr>
          <p:cNvPr id="151" name="Google Shape;151;p7"/>
          <p:cNvSpPr txBox="1"/>
          <p:nvPr/>
        </p:nvSpPr>
        <p:spPr>
          <a:xfrm>
            <a:off x="4105156" y="1250067"/>
            <a:ext cx="4043424" cy="280107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0000"/>
              </a:buClr>
              <a:buSzPts val="2800"/>
              <a:buFont typeface="Arial"/>
              <a:buNone/>
            </a:pPr>
            <a:r>
              <a:rPr b="1" i="0" lang="en-US" sz="2800" u="none" cap="none" strike="noStrike">
                <a:solidFill>
                  <a:srgbClr val="FF0000"/>
                </a:solidFill>
                <a:latin typeface="Calibri"/>
                <a:ea typeface="Calibri"/>
                <a:cs typeface="Calibri"/>
                <a:sym typeface="Calibri"/>
              </a:rPr>
              <a:t>Mobile Application </a:t>
            </a:r>
            <a:endParaRPr b="0" i="0" sz="2800" u="none" cap="none" strike="noStrike">
              <a:solidFill>
                <a:srgbClr val="FF0000"/>
              </a:solidFill>
              <a:latin typeface="Calibri"/>
              <a:ea typeface="Calibri"/>
              <a:cs typeface="Calibri"/>
              <a:sym typeface="Calibri"/>
            </a:endParaRPr>
          </a:p>
          <a:p>
            <a:pPr indent="0" lvl="0" marL="0" marR="0" rtl="0" algn="l">
              <a:lnSpc>
                <a:spcPct val="90000"/>
              </a:lnSpc>
              <a:spcBef>
                <a:spcPts val="1000"/>
              </a:spcBef>
              <a:spcAft>
                <a:spcPts val="0"/>
              </a:spcAft>
              <a:buClr>
                <a:srgbClr val="FF0000"/>
              </a:buClr>
              <a:buSzPts val="2800"/>
              <a:buFont typeface="Arial"/>
              <a:buNone/>
            </a:pPr>
            <a:r>
              <a:rPr b="1" i="0" lang="en-US" sz="2800" u="none" cap="none" strike="noStrike">
                <a:solidFill>
                  <a:srgbClr val="FF0000"/>
                </a:solidFill>
                <a:latin typeface="Calibri"/>
                <a:ea typeface="Calibri"/>
                <a:cs typeface="Calibri"/>
                <a:sym typeface="Calibri"/>
              </a:rPr>
              <a:t>Development </a:t>
            </a:r>
            <a:endParaRPr b="0" i="0" sz="2800" u="none" cap="none" strike="noStrike">
              <a:solidFill>
                <a:srgbClr val="FF0000"/>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IOS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Android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User Interface Design</a:t>
            </a:r>
            <a:endParaRPr b="0" i="0" sz="2400" u="none" cap="none" strike="noStrike">
              <a:solidFill>
                <a:schemeClr val="dk1"/>
              </a:solidFill>
              <a:latin typeface="Calibri"/>
              <a:ea typeface="Calibri"/>
              <a:cs typeface="Calibri"/>
              <a:sym typeface="Calibri"/>
            </a:endParaRPr>
          </a:p>
        </p:txBody>
      </p:sp>
      <p:sp>
        <p:nvSpPr>
          <p:cNvPr id="152" name="Google Shape;152;p7"/>
          <p:cNvSpPr txBox="1"/>
          <p:nvPr/>
        </p:nvSpPr>
        <p:spPr>
          <a:xfrm>
            <a:off x="61725" y="1250075"/>
            <a:ext cx="4043400" cy="28011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rgbClr val="FF0000"/>
              </a:buClr>
              <a:buSzPct val="100000"/>
              <a:buFont typeface="Arial"/>
              <a:buNone/>
            </a:pPr>
            <a:r>
              <a:rPr b="1" i="0" lang="en-US" sz="3000" u="none" cap="none" strike="noStrike">
                <a:solidFill>
                  <a:srgbClr val="FF0000"/>
                </a:solidFill>
                <a:latin typeface="Calibri"/>
                <a:ea typeface="Calibri"/>
                <a:cs typeface="Calibri"/>
                <a:sym typeface="Calibri"/>
              </a:rPr>
              <a:t>Website Application Development</a:t>
            </a:r>
            <a:r>
              <a:rPr b="0" i="0" lang="en-US" sz="3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201930" lvl="0" marL="22860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.NET Core &amp; .NET 5</a:t>
            </a:r>
            <a:endParaRPr b="0" i="0" sz="2800" u="none" cap="none" strike="noStrike">
              <a:solidFill>
                <a:schemeClr val="dk1"/>
              </a:solidFill>
              <a:latin typeface="Calibri"/>
              <a:ea typeface="Calibri"/>
              <a:cs typeface="Calibri"/>
              <a:sym typeface="Calibri"/>
            </a:endParaRPr>
          </a:p>
          <a:p>
            <a:pPr indent="-201930" lvl="0" marL="22860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C#</a:t>
            </a:r>
            <a:endParaRPr b="0" i="0" sz="2800" u="none" cap="none" strike="noStrike">
              <a:solidFill>
                <a:schemeClr val="dk1"/>
              </a:solidFill>
              <a:latin typeface="Calibri"/>
              <a:ea typeface="Calibri"/>
              <a:cs typeface="Calibri"/>
              <a:sym typeface="Calibri"/>
            </a:endParaRPr>
          </a:p>
          <a:p>
            <a:pPr indent="-201930" lvl="0" marL="22860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Angular &amp; NodeJs</a:t>
            </a:r>
            <a:endParaRPr b="0" i="0" sz="2800" u="none" cap="none" strike="noStrike">
              <a:solidFill>
                <a:schemeClr val="dk1"/>
              </a:solidFill>
              <a:latin typeface="Calibri"/>
              <a:ea typeface="Calibri"/>
              <a:cs typeface="Calibri"/>
              <a:sym typeface="Calibri"/>
            </a:endParaRPr>
          </a:p>
          <a:p>
            <a:pPr indent="-201930" lvl="0" marL="22860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Entity Framework</a:t>
            </a:r>
            <a:endParaRPr b="0" i="0" sz="2800" u="none" cap="none" strike="noStrike">
              <a:solidFill>
                <a:schemeClr val="dk1"/>
              </a:solidFill>
              <a:latin typeface="Calibri"/>
              <a:ea typeface="Calibri"/>
              <a:cs typeface="Calibri"/>
              <a:sym typeface="Calibri"/>
            </a:endParaRPr>
          </a:p>
          <a:p>
            <a:pPr indent="-201930" lvl="0" marL="22860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SQL Server</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p:txBody>
      </p:sp>
      <p:sp>
        <p:nvSpPr>
          <p:cNvPr id="153" name="Google Shape;153;p7"/>
          <p:cNvSpPr txBox="1"/>
          <p:nvPr/>
        </p:nvSpPr>
        <p:spPr>
          <a:xfrm>
            <a:off x="8148575" y="1250075"/>
            <a:ext cx="3981600" cy="28011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0000"/>
              </a:buClr>
              <a:buSzPts val="2800"/>
              <a:buFont typeface="Arial"/>
              <a:buNone/>
            </a:pPr>
            <a:r>
              <a:rPr b="1" i="0" lang="en-US" sz="2800" u="none" cap="none" strike="noStrike">
                <a:solidFill>
                  <a:srgbClr val="FF0000"/>
                </a:solidFill>
                <a:latin typeface="Calibri"/>
                <a:ea typeface="Calibri"/>
                <a:cs typeface="Calibri"/>
                <a:sym typeface="Calibri"/>
              </a:rPr>
              <a:t>Consulting Services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Software Consulting</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Project Management</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Database Design</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Azure Devops Design</a:t>
            </a:r>
            <a:endParaRPr b="0" i="0" sz="2800" u="none" cap="none" strike="noStrike">
              <a:solidFill>
                <a:schemeClr val="dk1"/>
              </a:solidFill>
              <a:latin typeface="Calibri"/>
              <a:ea typeface="Calibri"/>
              <a:cs typeface="Calibri"/>
              <a:sym typeface="Calibri"/>
            </a:endParaRPr>
          </a:p>
        </p:txBody>
      </p:sp>
      <p:sp>
        <p:nvSpPr>
          <p:cNvPr id="154" name="Google Shape;154;p7"/>
          <p:cNvSpPr txBox="1"/>
          <p:nvPr/>
        </p:nvSpPr>
        <p:spPr>
          <a:xfrm>
            <a:off x="4105150" y="4051175"/>
            <a:ext cx="8025000" cy="1586700"/>
          </a:xfrm>
          <a:prstGeom prst="rect">
            <a:avLst/>
          </a:prstGeom>
          <a:solidFill>
            <a:srgbClr val="F3F3F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70000"/>
              </a:lnSpc>
              <a:spcBef>
                <a:spcPts val="0"/>
              </a:spcBef>
              <a:spcAft>
                <a:spcPts val="0"/>
              </a:spcAft>
              <a:buClr>
                <a:schemeClr val="dk1"/>
              </a:buClr>
              <a:buSzPts val="2220"/>
              <a:buFont typeface="Arial"/>
              <a:buNone/>
            </a:pPr>
            <a:r>
              <a:rPr b="1" i="0" lang="en-US" sz="2720" u="none" cap="none" strike="noStrike">
                <a:solidFill>
                  <a:schemeClr val="dk1"/>
                </a:solidFill>
                <a:latin typeface="Calibri"/>
                <a:ea typeface="Calibri"/>
                <a:cs typeface="Calibri"/>
                <a:sym typeface="Calibri"/>
              </a:rPr>
              <a:t>*If you don't see what you need, let’s discuss! </a:t>
            </a:r>
            <a:endParaRPr b="0" i="0" sz="1795" u="none" cap="none" strike="noStrike">
              <a:solidFill>
                <a:srgbClr val="000000"/>
              </a:solidFill>
              <a:latin typeface="Arial"/>
              <a:ea typeface="Arial"/>
              <a:cs typeface="Arial"/>
              <a:sym typeface="Arial"/>
            </a:endParaRPr>
          </a:p>
          <a:p>
            <a:pPr indent="0" lvl="0" marL="0" marR="0" rtl="0" algn="l">
              <a:lnSpc>
                <a:spcPct val="70000"/>
              </a:lnSpc>
              <a:spcBef>
                <a:spcPts val="1000"/>
              </a:spcBef>
              <a:spcAft>
                <a:spcPts val="0"/>
              </a:spcAft>
              <a:buClr>
                <a:schemeClr val="dk1"/>
              </a:buClr>
              <a:buSzPts val="2220"/>
              <a:buFont typeface="Arial"/>
              <a:buNone/>
            </a:pPr>
            <a:r>
              <a:rPr b="1" i="0" lang="en-US" sz="2720" u="none" cap="none" strike="noStrike">
                <a:solidFill>
                  <a:schemeClr val="dk1"/>
                </a:solidFill>
                <a:latin typeface="Calibri"/>
                <a:ea typeface="Calibri"/>
                <a:cs typeface="Calibri"/>
                <a:sym typeface="Calibri"/>
              </a:rPr>
              <a:t>This is a </a:t>
            </a:r>
            <a:r>
              <a:rPr b="1" i="0" lang="en-US" sz="2720" u="none" cap="none" strike="noStrike">
                <a:solidFill>
                  <a:srgbClr val="385623"/>
                </a:solidFill>
                <a:latin typeface="Calibri"/>
                <a:ea typeface="Calibri"/>
                <a:cs typeface="Calibri"/>
                <a:sym typeface="Calibri"/>
              </a:rPr>
              <a:t>general</a:t>
            </a:r>
            <a:r>
              <a:rPr b="1" i="0" lang="en-US" sz="2720" u="none" cap="none" strike="noStrike">
                <a:solidFill>
                  <a:schemeClr val="dk1"/>
                </a:solidFill>
                <a:latin typeface="Calibri"/>
                <a:ea typeface="Calibri"/>
                <a:cs typeface="Calibri"/>
                <a:sym typeface="Calibri"/>
              </a:rPr>
              <a:t> list of offerings, but it is </a:t>
            </a:r>
            <a:r>
              <a:rPr b="1" i="0" lang="en-US" sz="2720" u="none" cap="none" strike="noStrike">
                <a:solidFill>
                  <a:srgbClr val="FF0000"/>
                </a:solidFill>
                <a:latin typeface="Calibri"/>
                <a:ea typeface="Calibri"/>
                <a:cs typeface="Calibri"/>
                <a:sym typeface="Calibri"/>
              </a:rPr>
              <a:t>not exclusive</a:t>
            </a:r>
            <a:r>
              <a:rPr b="1" i="0" lang="en-US" sz="2720" u="none" cap="none" strike="noStrike">
                <a:solidFill>
                  <a:schemeClr val="dk1"/>
                </a:solidFill>
                <a:latin typeface="Calibri"/>
                <a:ea typeface="Calibri"/>
                <a:cs typeface="Calibri"/>
                <a:sym typeface="Calibri"/>
              </a:rPr>
              <a:t>. </a:t>
            </a:r>
            <a:endParaRPr b="0" i="0" sz="2165" u="none" cap="none" strike="noStrike">
              <a:solidFill>
                <a:schemeClr val="dk1"/>
              </a:solidFill>
              <a:latin typeface="Calibri"/>
              <a:ea typeface="Calibri"/>
              <a:cs typeface="Calibri"/>
              <a:sym typeface="Calibri"/>
            </a:endParaRPr>
          </a:p>
        </p:txBody>
      </p:sp>
      <p:sp>
        <p:nvSpPr>
          <p:cNvPr id="155" name="Google Shape;155;p7"/>
          <p:cNvSpPr txBox="1"/>
          <p:nvPr>
            <p:ph idx="11" type="ftr"/>
          </p:nvPr>
        </p:nvSpPr>
        <p:spPr>
          <a:xfrm>
            <a:off x="4038105" y="6492875"/>
            <a:ext cx="411579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156" name="Google Shape;156;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57" name="Google Shape;157;p7"/>
          <p:cNvSpPr txBox="1"/>
          <p:nvPr/>
        </p:nvSpPr>
        <p:spPr>
          <a:xfrm>
            <a:off x="61725" y="4051175"/>
            <a:ext cx="4043400" cy="1586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80000"/>
              </a:lnSpc>
              <a:spcBef>
                <a:spcPts val="1000"/>
              </a:spcBef>
              <a:spcAft>
                <a:spcPts val="0"/>
              </a:spcAft>
              <a:buClr>
                <a:srgbClr val="000000"/>
              </a:buClr>
              <a:buSzPts val="3000"/>
              <a:buFont typeface="Arial"/>
              <a:buNone/>
            </a:pPr>
            <a:r>
              <a:rPr b="0" i="0" lang="en-US" sz="2800" u="none" cap="none" strike="noStrike">
                <a:solidFill>
                  <a:schemeClr val="dk1"/>
                </a:solidFill>
                <a:latin typeface="Calibri"/>
                <a:ea typeface="Calibri"/>
                <a:cs typeface="Calibri"/>
                <a:sym typeface="Calibri"/>
              </a:rPr>
              <a:t>Contact us</a:t>
            </a:r>
            <a:r>
              <a:rPr b="1" i="0" lang="en-US" sz="2800" u="none" cap="none" strike="noStrike">
                <a:solidFill>
                  <a:schemeClr val="dk1"/>
                </a:solidFill>
                <a:latin typeface="Calibri"/>
                <a:ea typeface="Calibri"/>
                <a:cs typeface="Calibri"/>
                <a:sym typeface="Calibri"/>
              </a:rPr>
              <a:t> </a:t>
            </a:r>
            <a:br>
              <a:rPr b="1"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for a </a:t>
            </a:r>
            <a:r>
              <a:rPr b="1" i="0" lang="en-US" sz="2800" u="none" cap="none" strike="noStrike">
                <a:solidFill>
                  <a:schemeClr val="dk1"/>
                </a:solidFill>
                <a:latin typeface="Calibri"/>
                <a:ea typeface="Calibri"/>
                <a:cs typeface="Calibri"/>
                <a:sym typeface="Calibri"/>
              </a:rPr>
              <a:t>Custom Quote </a:t>
            </a:r>
            <a:r>
              <a:rPr b="0" i="0" lang="en-US" sz="2800" u="none" cap="none" strike="noStrike">
                <a:solidFill>
                  <a:schemeClr val="dk1"/>
                </a:solidFill>
                <a:latin typeface="Calibri"/>
                <a:ea typeface="Calibri"/>
                <a:cs typeface="Calibri"/>
                <a:sym typeface="Calibri"/>
              </a:rPr>
              <a:t>at </a:t>
            </a:r>
            <a:r>
              <a:rPr b="1" i="0" lang="en-US" sz="2600" u="none" cap="none" strike="noStrike">
                <a:solidFill>
                  <a:schemeClr val="dk1"/>
                </a:solidFill>
                <a:latin typeface="Calibri"/>
                <a:ea typeface="Calibri"/>
                <a:cs typeface="Calibri"/>
                <a:sym typeface="Calibri"/>
              </a:rPr>
              <a:t>management@edureit.com</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a5abcd6c11_0_0"/>
          <p:cNvSpPr txBox="1"/>
          <p:nvPr/>
        </p:nvSpPr>
        <p:spPr>
          <a:xfrm>
            <a:off x="0" y="1250066"/>
            <a:ext cx="12192000" cy="4788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FF0000"/>
              </a:buClr>
              <a:buSzPts val="3000"/>
              <a:buFont typeface="Arial"/>
              <a:buNone/>
            </a:pPr>
            <a:r>
              <a:rPr b="1" i="0" lang="en-US" sz="3000" u="none" cap="none" strike="noStrike">
                <a:solidFill>
                  <a:srgbClr val="385623"/>
                </a:solidFill>
                <a:latin typeface="Calibri"/>
                <a:ea typeface="Calibri"/>
                <a:cs typeface="Calibri"/>
                <a:sym typeface="Calibri"/>
              </a:rPr>
              <a:t>Microsoft</a:t>
            </a:r>
            <a:endParaRPr b="1" i="0" sz="2800" u="none" cap="none" strike="noStrike">
              <a:solidFill>
                <a:srgbClr val="385623"/>
              </a:solidFill>
              <a:latin typeface="Calibri"/>
              <a:ea typeface="Calibri"/>
              <a:cs typeface="Calibri"/>
              <a:sym typeface="Calibri"/>
            </a:endParaRPr>
          </a:p>
        </p:txBody>
      </p:sp>
      <p:sp>
        <p:nvSpPr>
          <p:cNvPr id="163" name="Google Shape;163;g2a5abcd6c11_0_0"/>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164" name="Google Shape;164;g2a5abcd6c11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65" name="Google Shape;165;g2a5abcd6c11_0_0"/>
          <p:cNvSpPr txBox="1"/>
          <p:nvPr>
            <p:ph type="title"/>
          </p:nvPr>
        </p:nvSpPr>
        <p:spPr>
          <a:xfrm>
            <a:off x="0" y="1"/>
            <a:ext cx="12192000" cy="1250100"/>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Ultra"/>
              <a:buNone/>
            </a:pPr>
            <a:r>
              <a:rPr lang="en-US" sz="4000">
                <a:solidFill>
                  <a:schemeClr val="lt1"/>
                </a:solidFill>
                <a:latin typeface="Ultra"/>
                <a:ea typeface="Ultra"/>
                <a:cs typeface="Ultra"/>
                <a:sym typeface="Ultra"/>
              </a:rPr>
              <a:t>Projects</a:t>
            </a:r>
            <a:br>
              <a:rPr lang="en-US" sz="4000">
                <a:solidFill>
                  <a:schemeClr val="lt1"/>
                </a:solidFill>
                <a:latin typeface="Ultra"/>
                <a:ea typeface="Ultra"/>
                <a:cs typeface="Ultra"/>
                <a:sym typeface="Ultra"/>
              </a:rPr>
            </a:br>
            <a:r>
              <a:rPr lang="en-US" sz="4000">
                <a:solidFill>
                  <a:schemeClr val="lt1"/>
                </a:solidFill>
                <a:latin typeface="Ultra"/>
                <a:ea typeface="Ultra"/>
                <a:cs typeface="Ultra"/>
                <a:sym typeface="Ultra"/>
              </a:rPr>
              <a:t>Our History</a:t>
            </a:r>
            <a:endParaRPr sz="4000">
              <a:solidFill>
                <a:schemeClr val="lt1"/>
              </a:solidFill>
              <a:latin typeface="Ultra"/>
              <a:ea typeface="Ultra"/>
              <a:cs typeface="Ultra"/>
              <a:sym typeface="Ultra"/>
            </a:endParaRPr>
          </a:p>
        </p:txBody>
      </p:sp>
      <p:sp>
        <p:nvSpPr>
          <p:cNvPr id="166" name="Google Shape;166;g2a5abcd6c11_0_0"/>
          <p:cNvSpPr txBox="1"/>
          <p:nvPr/>
        </p:nvSpPr>
        <p:spPr>
          <a:xfrm>
            <a:off x="205750" y="2159275"/>
            <a:ext cx="11751900" cy="3249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highlight>
                  <a:srgbClr val="FFFFFF"/>
                </a:highlight>
                <a:latin typeface="Calibri"/>
                <a:ea typeface="Calibri"/>
                <a:cs typeface="Calibri"/>
                <a:sym typeface="Calibri"/>
              </a:rPr>
              <a:t>Create a .NET Core console application in C# that retrieved work items and their relations in Azure DevOps and stored them in the database. </a:t>
            </a:r>
            <a:endParaRPr b="0" i="0" sz="2200" u="none" cap="none" strike="noStrike">
              <a:solidFill>
                <a:schemeClr val="dk1"/>
              </a:solidFill>
              <a:highlight>
                <a:srgbClr val="FFFFFF"/>
              </a:highlight>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highlight>
                  <a:srgbClr val="FFFFFF"/>
                </a:highlight>
                <a:latin typeface="Calibri"/>
                <a:ea typeface="Calibri"/>
                <a:cs typeface="Calibri"/>
                <a:sym typeface="Calibri"/>
              </a:rPr>
              <a:t>Created SQL stored procedures to return data of various metrics of measurement of various laser devices in a tree structure with predecessors and successors starting with top predecessor passed down as a parameter. </a:t>
            </a:r>
            <a:endParaRPr b="0" i="0" sz="2200" u="none" cap="none" strike="noStrike">
              <a:solidFill>
                <a:schemeClr val="dk1"/>
              </a:solidFill>
              <a:highlight>
                <a:srgbClr val="FFFFFF"/>
              </a:highlight>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highlight>
                  <a:srgbClr val="FFFFFF"/>
                </a:highlight>
                <a:latin typeface="Calibri"/>
                <a:ea typeface="Calibri"/>
                <a:cs typeface="Calibri"/>
                <a:sym typeface="Calibri"/>
              </a:rPr>
              <a:t>Based on this stored procedure, created a cross-functional flowchart with swimlanes in Visio.</a:t>
            </a:r>
            <a:endParaRPr b="0" i="0" sz="2200" u="none" cap="none" strike="noStrike">
              <a:solidFill>
                <a:schemeClr val="dk1"/>
              </a:solidFill>
              <a:highlight>
                <a:srgbClr val="FFFFFF"/>
              </a:highlight>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highlight>
                  <a:srgbClr val="FFFFFF"/>
                </a:highlight>
                <a:latin typeface="Calibri"/>
                <a:ea typeface="Calibri"/>
                <a:cs typeface="Calibri"/>
                <a:sym typeface="Calibri"/>
              </a:rPr>
              <a:t>Created a Power BI report with embedded Visio URL, pie charts, tables, matrices, bookmarks, slicers, scatter plots, and bar charts, that displayed the data.</a:t>
            </a:r>
            <a:endParaRPr b="0" i="0" sz="2200" u="none" cap="none" strike="noStrike">
              <a:solidFill>
                <a:schemeClr val="dk1"/>
              </a:solidFill>
              <a:latin typeface="Assistant"/>
              <a:ea typeface="Assistant"/>
              <a:cs typeface="Assistant"/>
              <a:sym typeface="Assistan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29956544c4_0_0"/>
          <p:cNvSpPr txBox="1"/>
          <p:nvPr>
            <p:ph type="title"/>
          </p:nvPr>
        </p:nvSpPr>
        <p:spPr>
          <a:xfrm>
            <a:off x="0" y="1"/>
            <a:ext cx="12192000" cy="1250100"/>
          </a:xfrm>
          <a:prstGeom prst="rect">
            <a:avLst/>
          </a:prstGeom>
          <a:solidFill>
            <a:srgbClr val="385623"/>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Ultra"/>
              <a:buNone/>
            </a:pPr>
            <a:r>
              <a:rPr lang="en-US" sz="4000">
                <a:solidFill>
                  <a:schemeClr val="lt1"/>
                </a:solidFill>
                <a:latin typeface="Ultra"/>
                <a:ea typeface="Ultra"/>
                <a:cs typeface="Ultra"/>
                <a:sym typeface="Ultra"/>
              </a:rPr>
              <a:t>Projects</a:t>
            </a:r>
            <a:br>
              <a:rPr lang="en-US" sz="4000">
                <a:solidFill>
                  <a:schemeClr val="lt1"/>
                </a:solidFill>
                <a:latin typeface="Ultra"/>
                <a:ea typeface="Ultra"/>
                <a:cs typeface="Ultra"/>
                <a:sym typeface="Ultra"/>
              </a:rPr>
            </a:br>
            <a:r>
              <a:rPr lang="en-US" sz="4000">
                <a:solidFill>
                  <a:schemeClr val="lt1"/>
                </a:solidFill>
                <a:latin typeface="Ultra"/>
                <a:ea typeface="Ultra"/>
                <a:cs typeface="Ultra"/>
                <a:sym typeface="Ultra"/>
              </a:rPr>
              <a:t>Our History</a:t>
            </a:r>
            <a:endParaRPr sz="4000">
              <a:solidFill>
                <a:schemeClr val="lt1"/>
              </a:solidFill>
              <a:latin typeface="Ultra"/>
              <a:ea typeface="Ultra"/>
              <a:cs typeface="Ultra"/>
              <a:sym typeface="Ultra"/>
            </a:endParaRPr>
          </a:p>
        </p:txBody>
      </p:sp>
      <p:sp>
        <p:nvSpPr>
          <p:cNvPr id="172" name="Google Shape;172;g229956544c4_0_0"/>
          <p:cNvSpPr txBox="1"/>
          <p:nvPr/>
        </p:nvSpPr>
        <p:spPr>
          <a:xfrm>
            <a:off x="0" y="1250066"/>
            <a:ext cx="12192000" cy="478800"/>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FF0000"/>
              </a:buClr>
              <a:buSzPts val="3000"/>
              <a:buFont typeface="Arial"/>
              <a:buNone/>
            </a:pPr>
            <a:r>
              <a:rPr b="1" i="0" lang="en-US" sz="3000" u="none" cap="none" strike="noStrike">
                <a:solidFill>
                  <a:srgbClr val="385623"/>
                </a:solidFill>
                <a:latin typeface="Calibri"/>
                <a:ea typeface="Calibri"/>
                <a:cs typeface="Calibri"/>
                <a:sym typeface="Calibri"/>
              </a:rPr>
              <a:t>Experian</a:t>
            </a:r>
            <a:endParaRPr b="1" i="0" sz="2800" u="none" cap="none" strike="noStrike">
              <a:solidFill>
                <a:srgbClr val="385623"/>
              </a:solidFill>
              <a:latin typeface="Calibri"/>
              <a:ea typeface="Calibri"/>
              <a:cs typeface="Calibri"/>
              <a:sym typeface="Calibri"/>
            </a:endParaRPr>
          </a:p>
        </p:txBody>
      </p:sp>
      <p:sp>
        <p:nvSpPr>
          <p:cNvPr id="173" name="Google Shape;173;g229956544c4_0_0"/>
          <p:cNvSpPr txBox="1"/>
          <p:nvPr/>
        </p:nvSpPr>
        <p:spPr>
          <a:xfrm>
            <a:off x="900100" y="1728850"/>
            <a:ext cx="10059300" cy="4155900"/>
          </a:xfrm>
          <a:prstGeom prst="rect">
            <a:avLst/>
          </a:prstGeom>
          <a:noFill/>
          <a:ln>
            <a:noFill/>
          </a:ln>
        </p:spPr>
        <p:txBody>
          <a:bodyPr anchorCtr="0" anchor="t" bIns="45700" lIns="91425" spcFirstLastPara="1" rIns="91425" wrap="square" tIns="45700">
            <a:spAutoFit/>
          </a:bodyPr>
          <a:lstStyle/>
          <a:p>
            <a:pPr indent="-368300" lvl="0" marL="457200" marR="0" rtl="0" algn="l">
              <a:lnSpc>
                <a:spcPct val="100000"/>
              </a:lnSpc>
              <a:spcBef>
                <a:spcPts val="0"/>
              </a:spcBef>
              <a:spcAft>
                <a:spcPts val="0"/>
              </a:spcAft>
              <a:buClr>
                <a:schemeClr val="dk1"/>
              </a:buClr>
              <a:buSzPts val="2200"/>
              <a:buFont typeface="Assistant"/>
              <a:buChar char="●"/>
            </a:pPr>
            <a:r>
              <a:rPr b="0" i="0" lang="en-US" sz="2200" u="none" cap="none" strike="noStrike">
                <a:solidFill>
                  <a:schemeClr val="dk1"/>
                </a:solidFill>
                <a:latin typeface="Assistant"/>
                <a:ea typeface="Assistant"/>
                <a:cs typeface="Assistant"/>
                <a:sym typeface="Assistant"/>
              </a:rPr>
              <a:t>Designed and Developed a Logo Management .NET Core 6 Web API Project that managed logos, icons, colors and respective images urls for company to use so that all branding information for companies services would be in one place.</a:t>
            </a:r>
            <a:endParaRPr b="0" i="0" sz="2200" u="none" cap="none" strike="noStrike">
              <a:solidFill>
                <a:schemeClr val="dk1"/>
              </a:solidFill>
              <a:latin typeface="Assistant"/>
              <a:ea typeface="Assistant"/>
              <a:cs typeface="Assistant"/>
              <a:sym typeface="Assistant"/>
            </a:endParaRPr>
          </a:p>
          <a:p>
            <a:pPr indent="-368300" lvl="0" marL="457200" marR="0" rtl="0" algn="l">
              <a:lnSpc>
                <a:spcPct val="100000"/>
              </a:lnSpc>
              <a:spcBef>
                <a:spcPts val="0"/>
              </a:spcBef>
              <a:spcAft>
                <a:spcPts val="0"/>
              </a:spcAft>
              <a:buClr>
                <a:schemeClr val="dk1"/>
              </a:buClr>
              <a:buSzPts val="2200"/>
              <a:buFont typeface="Assistant"/>
              <a:buChar char="●"/>
            </a:pPr>
            <a:r>
              <a:rPr b="0" i="0" lang="en-US" sz="2200" u="none" cap="none" strike="noStrike">
                <a:solidFill>
                  <a:schemeClr val="dk1"/>
                </a:solidFill>
                <a:latin typeface="Assistant"/>
                <a:ea typeface="Assistant"/>
                <a:cs typeface="Assistant"/>
                <a:sym typeface="Assistant"/>
              </a:rPr>
              <a:t>Implemented a .NET Core 6 Web API using a third party API known as brand fetch to accomplish this. </a:t>
            </a:r>
            <a:endParaRPr b="0" i="0" sz="2200" u="none" cap="none" strike="noStrike">
              <a:solidFill>
                <a:schemeClr val="dk1"/>
              </a:solidFill>
              <a:latin typeface="Assistant"/>
              <a:ea typeface="Assistant"/>
              <a:cs typeface="Assistant"/>
              <a:sym typeface="Assistant"/>
            </a:endParaRPr>
          </a:p>
          <a:p>
            <a:pPr indent="-368300" lvl="0" marL="457200" marR="0" rtl="0" algn="l">
              <a:lnSpc>
                <a:spcPct val="100000"/>
              </a:lnSpc>
              <a:spcBef>
                <a:spcPts val="0"/>
              </a:spcBef>
              <a:spcAft>
                <a:spcPts val="0"/>
              </a:spcAft>
              <a:buClr>
                <a:schemeClr val="dk1"/>
              </a:buClr>
              <a:buSzPts val="2200"/>
              <a:buFont typeface="Assistant"/>
              <a:buChar char="●"/>
            </a:pPr>
            <a:r>
              <a:rPr b="0" i="0" lang="en-US" sz="2200" u="none" cap="none" strike="noStrike">
                <a:solidFill>
                  <a:schemeClr val="dk1"/>
                </a:solidFill>
                <a:latin typeface="Assistant"/>
                <a:ea typeface="Assistant"/>
                <a:cs typeface="Assistant"/>
                <a:sym typeface="Assistant"/>
              </a:rPr>
              <a:t>A user would pass an id, domain name, or name of a branch that they were looking for and it would fetch the brand information and store it in our dynamo database if it didn’t exist and return it to the user. </a:t>
            </a:r>
            <a:endParaRPr b="0" i="0" sz="2200" u="none" cap="none" strike="noStrike">
              <a:solidFill>
                <a:schemeClr val="dk1"/>
              </a:solidFill>
              <a:latin typeface="Assistant"/>
              <a:ea typeface="Assistant"/>
              <a:cs typeface="Assistant"/>
              <a:sym typeface="Assistant"/>
            </a:endParaRPr>
          </a:p>
          <a:p>
            <a:pPr indent="-368300" lvl="0" marL="457200" marR="0" rtl="0" algn="l">
              <a:lnSpc>
                <a:spcPct val="100000"/>
              </a:lnSpc>
              <a:spcBef>
                <a:spcPts val="0"/>
              </a:spcBef>
              <a:spcAft>
                <a:spcPts val="0"/>
              </a:spcAft>
              <a:buClr>
                <a:schemeClr val="dk1"/>
              </a:buClr>
              <a:buSzPts val="2200"/>
              <a:buFont typeface="Assistant"/>
              <a:buChar char="●"/>
            </a:pPr>
            <a:r>
              <a:rPr b="0" i="0" lang="en-US" sz="2200" u="none" cap="none" strike="noStrike">
                <a:solidFill>
                  <a:schemeClr val="dk1"/>
                </a:solidFill>
                <a:latin typeface="Assistant"/>
                <a:ea typeface="Assistant"/>
                <a:cs typeface="Assistant"/>
                <a:sym typeface="Assistant"/>
              </a:rPr>
              <a:t>This api service allowed users as well to update, remove, add, and refresh branding information of clients as needed. </a:t>
            </a:r>
            <a:endParaRPr b="0" i="0" sz="2200" u="none" cap="none" strike="noStrike">
              <a:solidFill>
                <a:schemeClr val="dk1"/>
              </a:solidFill>
              <a:latin typeface="Assistant"/>
              <a:ea typeface="Assistant"/>
              <a:cs typeface="Assistant"/>
              <a:sym typeface="Assistant"/>
            </a:endParaRPr>
          </a:p>
          <a:p>
            <a:pPr indent="-368300" lvl="0" marL="457200" marR="0" rtl="0" algn="l">
              <a:lnSpc>
                <a:spcPct val="100000"/>
              </a:lnSpc>
              <a:spcBef>
                <a:spcPts val="0"/>
              </a:spcBef>
              <a:spcAft>
                <a:spcPts val="0"/>
              </a:spcAft>
              <a:buClr>
                <a:schemeClr val="dk1"/>
              </a:buClr>
              <a:buSzPts val="2200"/>
              <a:buFont typeface="Assistant"/>
              <a:buChar char="●"/>
            </a:pPr>
            <a:r>
              <a:rPr b="0" i="0" lang="en-US" sz="2200" u="none" cap="none" strike="noStrike">
                <a:solidFill>
                  <a:schemeClr val="dk1"/>
                </a:solidFill>
                <a:latin typeface="Assistant"/>
                <a:ea typeface="Assistant"/>
                <a:cs typeface="Assistant"/>
                <a:sym typeface="Assistant"/>
              </a:rPr>
              <a:t>Designed and Developed nuget package that managed the various levels of consents users gave when setting up and adding their bank accounts.</a:t>
            </a:r>
            <a:endParaRPr b="0" i="0" sz="2200" u="none" cap="none" strike="noStrike">
              <a:solidFill>
                <a:schemeClr val="dk1"/>
              </a:solidFill>
              <a:latin typeface="Assistant"/>
              <a:ea typeface="Assistant"/>
              <a:cs typeface="Assistant"/>
              <a:sym typeface="Assistant"/>
            </a:endParaRPr>
          </a:p>
        </p:txBody>
      </p:sp>
      <p:sp>
        <p:nvSpPr>
          <p:cNvPr id="174" name="Google Shape;174;g229956544c4_0_0"/>
          <p:cNvSpPr txBox="1"/>
          <p:nvPr>
            <p:ph idx="11" type="ftr"/>
          </p:nvPr>
        </p:nvSpPr>
        <p:spPr>
          <a:xfrm>
            <a:off x="4038105" y="6492875"/>
            <a:ext cx="41157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2024 Edure IT LLC</a:t>
            </a:r>
            <a:endParaRPr/>
          </a:p>
        </p:txBody>
      </p:sp>
      <p:sp>
        <p:nvSpPr>
          <p:cNvPr id="175" name="Google Shape;175;g229956544c4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6" name="Google Shape;176;g229956544c4_0_0"/>
          <p:cNvSpPr txBox="1"/>
          <p:nvPr/>
        </p:nvSpPr>
        <p:spPr>
          <a:xfrm>
            <a:off x="6176000" y="1846875"/>
            <a:ext cx="6015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2022-02-17T00:17:40Z</dcterms:created>
  <dc:creator>David O. Kolokolo</dc:creator>
</cp:coreProperties>
</file>